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1" r:id="rId2"/>
    <p:sldId id="302" r:id="rId3"/>
    <p:sldId id="303" r:id="rId4"/>
    <p:sldId id="292" r:id="rId5"/>
    <p:sldId id="256" r:id="rId6"/>
    <p:sldId id="257" r:id="rId7"/>
    <p:sldId id="258" r:id="rId8"/>
    <p:sldId id="259" r:id="rId9"/>
    <p:sldId id="293" r:id="rId10"/>
    <p:sldId id="304" r:id="rId11"/>
    <p:sldId id="305" r:id="rId12"/>
    <p:sldId id="306" r:id="rId13"/>
    <p:sldId id="307" r:id="rId14"/>
    <p:sldId id="294" r:id="rId15"/>
    <p:sldId id="260" r:id="rId16"/>
    <p:sldId id="261" r:id="rId17"/>
    <p:sldId id="262" r:id="rId18"/>
    <p:sldId id="263" r:id="rId19"/>
    <p:sldId id="295" r:id="rId20"/>
    <p:sldId id="264" r:id="rId21"/>
    <p:sldId id="265" r:id="rId22"/>
    <p:sldId id="266" r:id="rId23"/>
    <p:sldId id="267" r:id="rId24"/>
    <p:sldId id="296" r:id="rId25"/>
    <p:sldId id="271" r:id="rId26"/>
    <p:sldId id="272" r:id="rId27"/>
    <p:sldId id="273" r:id="rId28"/>
    <p:sldId id="274" r:id="rId29"/>
    <p:sldId id="297" r:id="rId30"/>
    <p:sldId id="275" r:id="rId31"/>
    <p:sldId id="276" r:id="rId32"/>
    <p:sldId id="277" r:id="rId33"/>
    <p:sldId id="278" r:id="rId34"/>
    <p:sldId id="298" r:id="rId35"/>
    <p:sldId id="279" r:id="rId36"/>
    <p:sldId id="280" r:id="rId37"/>
    <p:sldId id="281" r:id="rId38"/>
    <p:sldId id="282" r:id="rId39"/>
    <p:sldId id="299" r:id="rId40"/>
    <p:sldId id="284" r:id="rId41"/>
    <p:sldId id="285" r:id="rId42"/>
    <p:sldId id="286" r:id="rId43"/>
    <p:sldId id="300" r:id="rId44"/>
    <p:sldId id="287" r:id="rId45"/>
    <p:sldId id="288" r:id="rId46"/>
    <p:sldId id="289" r:id="rId47"/>
    <p:sldId id="290" r:id="rId4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8" d="100"/>
          <a:sy n="58" d="100"/>
        </p:scale>
        <p:origin x="-282" y="42"/>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11.03.2015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11.03.2015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66000">
              <a:schemeClr val="accent6">
                <a:lumMod val="50000"/>
                <a:alpha val="45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428596" y="642918"/>
            <a:ext cx="8286808"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spc="50" dirty="0" smtClean="0">
                <a:ln w="11430"/>
                <a:solidFill>
                  <a:schemeClr val="accent2">
                    <a:lumMod val="75000"/>
                  </a:schemeClr>
                </a:solidFill>
                <a:effectLst>
                  <a:outerShdw blurRad="76200" dist="50800" dir="5400000" algn="tl" rotWithShape="0">
                    <a:srgbClr val="000000">
                      <a:alpha val="65000"/>
                    </a:srgbClr>
                  </a:outerShdw>
                </a:effectLst>
              </a:rPr>
              <a:t>«Юбилеи писателей»</a:t>
            </a:r>
            <a:br>
              <a:rPr lang="ru-RU" sz="6600" b="1" spc="50" dirty="0" smtClean="0">
                <a:ln w="11430"/>
                <a:solidFill>
                  <a:schemeClr val="accent2">
                    <a:lumMod val="75000"/>
                  </a:schemeClr>
                </a:solidFill>
                <a:effectLst>
                  <a:outerShdw blurRad="76200" dist="50800" dir="5400000" algn="tl" rotWithShape="0">
                    <a:srgbClr val="000000">
                      <a:alpha val="65000"/>
                    </a:srgbClr>
                  </a:outerShdw>
                </a:effectLst>
              </a:rPr>
            </a:br>
            <a:endParaRPr lang="ru-RU" sz="6600" b="1" spc="50" dirty="0">
              <a:ln w="11430"/>
              <a:solidFill>
                <a:schemeClr val="accent2">
                  <a:lumMod val="75000"/>
                </a:schemeClr>
              </a:solidFill>
              <a:effectLst>
                <a:outerShdw blurRad="76200" dist="50800" dir="5400000" algn="tl" rotWithShape="0">
                  <a:srgbClr val="000000">
                    <a:alpha val="65000"/>
                  </a:srgbClr>
                </a:outerShdw>
              </a:effectLst>
            </a:endParaRPr>
          </a:p>
        </p:txBody>
      </p:sp>
      <p:pic>
        <p:nvPicPr>
          <p:cNvPr id="2054" name="Picture 6" descr="HAYINFO &amp;Vcy; 2008 &amp;gcy;&amp;ocy;&amp;dcy;&amp;ucy; &amp;vcy; &amp;Rcy;&amp;ocy;&amp;scy;&amp;scy;&amp;icy;&amp;icy; &amp;pcy;&amp;lcy;&amp;acy;&amp;ncy;&amp;icy;&amp;rcy;&amp;ucy;&amp;iecy;&amp;tcy;&amp;scy;&amp;yacy; &amp;icy;&amp;zcy;&amp;dcy;&amp;acy;&amp;ncy;&amp;icy;&amp;yacy; &amp;ucy;&amp;chcy;&amp;iecy;&amp;bcy;&amp;ncy;&amp;icy;&amp;kcy;&amp;acy; &amp;acy;&amp;rcy;…"/>
          <p:cNvPicPr>
            <a:picLocks noChangeAspect="1" noChangeArrowheads="1"/>
          </p:cNvPicPr>
          <p:nvPr/>
        </p:nvPicPr>
        <p:blipFill>
          <a:blip r:embed="rId2"/>
          <a:srcRect/>
          <a:stretch>
            <a:fillRect/>
          </a:stretch>
        </p:blipFill>
        <p:spPr bwMode="auto">
          <a:xfrm>
            <a:off x="1766523" y="2357430"/>
            <a:ext cx="5520121" cy="4124319"/>
          </a:xfrm>
          <a:prstGeom prst="rect">
            <a:avLst/>
          </a:prstGeom>
          <a:noFill/>
          <a:effectLst>
            <a:softEdge rad="6350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043362" cy="869934"/>
          </a:xfrm>
        </p:spPr>
        <p:txBody>
          <a:bodyPr>
            <a:normAutofit/>
          </a:bodyPr>
          <a:lstStyle/>
          <a:p>
            <a:pPr algn="just"/>
            <a:r>
              <a:rPr lang="ru-RU" sz="1600" dirty="0" smtClean="0"/>
              <a:t>Ш4Р7 Пастернак Б.Л. Стихотворения /</a:t>
            </a:r>
            <a:br>
              <a:rPr lang="ru-RU" sz="1600" dirty="0" smtClean="0"/>
            </a:br>
            <a:r>
              <a:rPr lang="ru-RU" sz="1600" dirty="0" smtClean="0"/>
              <a:t>П19 Б.Л. Пастернак. – М. : Мол. гвардия, 1990. – 222 с.</a:t>
            </a:r>
            <a:endParaRPr lang="ru-RU" sz="1600" dirty="0"/>
          </a:p>
        </p:txBody>
      </p:sp>
      <p:sp>
        <p:nvSpPr>
          <p:cNvPr id="4" name="Текст 3"/>
          <p:cNvSpPr>
            <a:spLocks noGrp="1"/>
          </p:cNvSpPr>
          <p:nvPr>
            <p:ph type="body" sz="half" idx="2"/>
          </p:nvPr>
        </p:nvSpPr>
        <p:spPr>
          <a:xfrm>
            <a:off x="457200" y="1435100"/>
            <a:ext cx="4043362" cy="4691063"/>
          </a:xfrm>
        </p:spPr>
        <p:txBody>
          <a:bodyPr>
            <a:normAutofit/>
          </a:bodyPr>
          <a:lstStyle/>
          <a:p>
            <a:pPr algn="just"/>
            <a:r>
              <a:rPr lang="ru-RU" sz="1600" dirty="0" smtClean="0"/>
              <a:t> Пастернак Б.Л. (1890-1960) русский советский поэт, автор многих книг стихотворений, романа «Доктор Живаго» и сборника прозы «Воздушные пути». В ранней молодости поэт примыкает формально к одной из групп футуризма, но в стихах этого периода уже отчётливо видна связь с традициями русской философской лирики </a:t>
            </a:r>
            <a:r>
              <a:rPr lang="en-US" sz="1600" dirty="0" smtClean="0"/>
              <a:t>XIX </a:t>
            </a:r>
            <a:r>
              <a:rPr lang="ru-RU" sz="1600" dirty="0" smtClean="0"/>
              <a:t>века и немецкой. Главная поэтическая тенденция этих лет – слитность с миром природы, с жизнью в целом, преломляющаяся в своеобразности стиха. В дальнейшем поэт обращается и к революционной тематике, характеризующей переход от лирического к эпическому мышлению. Предлагаемый сборник включает значительную часть лучших стихотворений поэта.</a:t>
            </a:r>
            <a:endParaRPr lang="ru-RU" sz="16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57818" y="571480"/>
            <a:ext cx="3472635" cy="5268931"/>
          </a:xfrm>
          <a:prstGeom prst="rect">
            <a:avLst/>
          </a:prstGeom>
          <a:noFill/>
          <a:ln>
            <a:noFill/>
          </a:ln>
          <a:effectLst>
            <a:reflection blurRad="6350" stA="50000" endA="300" endPos="38500" dist="50800" dir="5400000" sy="-100000" algn="bl" rotWithShape="0"/>
          </a:effectLst>
          <a:scene3d>
            <a:camera prst="isometricOffAxis2Left"/>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471990" cy="1162050"/>
          </a:xfrm>
        </p:spPr>
        <p:txBody>
          <a:bodyPr>
            <a:normAutofit/>
          </a:bodyPr>
          <a:lstStyle/>
          <a:p>
            <a:pPr algn="just"/>
            <a:r>
              <a:rPr lang="ru-RU" sz="1600" dirty="0" smtClean="0"/>
              <a:t>Ш4Р7 Пастернак Б.Л. Стихотворения и поэмы / </a:t>
            </a:r>
            <a:br>
              <a:rPr lang="ru-RU" sz="1600" dirty="0" smtClean="0"/>
            </a:br>
            <a:r>
              <a:rPr lang="ru-RU" sz="1600" dirty="0" smtClean="0"/>
              <a:t>П19  Б.Л. Пастернак.  - М. : Худож. лит., 1988. – 511 с.</a:t>
            </a:r>
            <a:endParaRPr lang="ru-RU" sz="1600" dirty="0"/>
          </a:p>
        </p:txBody>
      </p:sp>
      <p:sp>
        <p:nvSpPr>
          <p:cNvPr id="4" name="Текст 3"/>
          <p:cNvSpPr>
            <a:spLocks noGrp="1"/>
          </p:cNvSpPr>
          <p:nvPr>
            <p:ph type="body" sz="half" idx="2"/>
          </p:nvPr>
        </p:nvSpPr>
        <p:spPr>
          <a:xfrm>
            <a:off x="457200" y="1435100"/>
            <a:ext cx="4400552" cy="4691063"/>
          </a:xfrm>
        </p:spPr>
        <p:txBody>
          <a:bodyPr>
            <a:normAutofit/>
          </a:bodyPr>
          <a:lstStyle/>
          <a:p>
            <a:pPr algn="just">
              <a:spcBef>
                <a:spcPts val="0"/>
              </a:spcBef>
            </a:pPr>
            <a:r>
              <a:rPr lang="ru-RU" sz="1600" dirty="0" smtClean="0"/>
              <a:t>   В книгу вошли стихотворения разных периодов творчества Б.Л. Пастернака, всех поэтических книг, циклы «Белые стихи», «Высокая болезнь», а также поэмы «Девятьсот пятый год», Лейтенант Шмидт», роман в стихах  «Спекторский», - и переводы из европейской и грузинской  поэзии.</a:t>
            </a:r>
          </a:p>
          <a:p>
            <a:pPr algn="just">
              <a:spcBef>
                <a:spcPts val="0"/>
              </a:spcBef>
            </a:pPr>
            <a:r>
              <a:rPr lang="ru-RU" sz="1600" dirty="0" smtClean="0"/>
              <a:t>   К стихам Пастернака читателю надо привыкать, надо в них вживаться. Многое в них ошеломляло, ставит в тупик. Они чрезмерно насыщены метафорами.</a:t>
            </a:r>
          </a:p>
          <a:p>
            <a:pPr algn="just">
              <a:spcBef>
                <a:spcPts val="0"/>
              </a:spcBef>
            </a:pPr>
            <a:r>
              <a:rPr lang="ru-RU" sz="1600" dirty="0" smtClean="0"/>
              <a:t>   Пастернак  в своих ранних стихах пропускает несущественное, прерывает, нарушает логические связи, предоставляя читателю о них догадываться. Пастернак ставил перед собой цель уловить и передать в стихах подлинность настроения, подлинность атмосферы или состояния.  </a:t>
            </a:r>
          </a:p>
          <a:p>
            <a:pPr algn="just"/>
            <a:endParaRPr lang="ru-RU" sz="1600" dirty="0"/>
          </a:p>
        </p:txBody>
      </p:sp>
      <p:pic>
        <p:nvPicPr>
          <p:cNvPr id="5" name="Picture 2" descr="D:\Мои документы\Труфанова\Пастернак\CCF19012015_0002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9672" b="44362"/>
          <a:stretch/>
        </p:blipFill>
        <p:spPr bwMode="auto">
          <a:xfrm>
            <a:off x="5572132" y="1000108"/>
            <a:ext cx="3035223" cy="4398409"/>
          </a:xfrm>
          <a:prstGeom prst="round2DiagRect">
            <a:avLst>
              <a:gd name="adj1" fmla="val 16667"/>
              <a:gd name="adj2" fmla="val 0"/>
            </a:avLst>
          </a:prstGeom>
          <a:ln w="88900" cap="sq">
            <a:solidFill>
              <a:srgbClr val="FFFFFF"/>
            </a:solidFill>
            <a:miter lim="800000"/>
          </a:ln>
          <a:effectLst>
            <a:glow rad="228600">
              <a:schemeClr val="accent4">
                <a:satMod val="175000"/>
                <a:alpha val="40000"/>
              </a:schemeClr>
            </a:glow>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614734" cy="1162050"/>
          </a:xfrm>
        </p:spPr>
        <p:txBody>
          <a:bodyPr>
            <a:normAutofit/>
          </a:bodyPr>
          <a:lstStyle/>
          <a:p>
            <a:pPr algn="just"/>
            <a:r>
              <a:rPr lang="ru-RU" sz="1600" dirty="0" smtClean="0"/>
              <a:t>Ш4Р7 Пастернак Б. Избранное. В 2 </a:t>
            </a:r>
            <a:br>
              <a:rPr lang="ru-RU" sz="1600" dirty="0" smtClean="0"/>
            </a:br>
            <a:r>
              <a:rPr lang="ru-RU" sz="1600" dirty="0" smtClean="0"/>
              <a:t>П19 кн. Кн.  1. Стихотворения и поэмы / Б. Пастернак. – М. : Просвещение, 1991. – 255 с.</a:t>
            </a:r>
            <a:endParaRPr lang="ru-RU" sz="1600" dirty="0"/>
          </a:p>
        </p:txBody>
      </p:sp>
      <p:sp>
        <p:nvSpPr>
          <p:cNvPr id="4" name="Текст 3"/>
          <p:cNvSpPr>
            <a:spLocks noGrp="1"/>
          </p:cNvSpPr>
          <p:nvPr>
            <p:ph type="body" sz="half" idx="2"/>
          </p:nvPr>
        </p:nvSpPr>
        <p:spPr>
          <a:xfrm>
            <a:off x="457200" y="1435100"/>
            <a:ext cx="3543296" cy="4691063"/>
          </a:xfrm>
        </p:spPr>
        <p:txBody>
          <a:bodyPr>
            <a:normAutofit lnSpcReduction="10000"/>
          </a:bodyPr>
          <a:lstStyle/>
          <a:p>
            <a:pPr algn="just">
              <a:spcBef>
                <a:spcPts val="0"/>
              </a:spcBef>
            </a:pPr>
            <a:r>
              <a:rPr lang="ru-RU" sz="1600" dirty="0" smtClean="0"/>
              <a:t>   В первую книгу сборника включены стихотворения и поэмы выдающегося русского писателя Б.Л. Пастернака, художника  честного и последовательного, в творчестве которого отразились противоречия нашей непростой эпохи.</a:t>
            </a:r>
          </a:p>
          <a:p>
            <a:pPr algn="just">
              <a:spcBef>
                <a:spcPts val="0"/>
              </a:spcBef>
            </a:pPr>
            <a:r>
              <a:rPr lang="ru-RU" sz="1600" dirty="0" smtClean="0"/>
              <a:t>   Подробно рассмотрим поэму «Лейтенант Шмидт», выпущенную в 1937 году.  В поэме казненные очаковцы, навсегда покинув мир борьбы, приобщаются к своему новому, далёкому от социальных страстей бытию. Образ этого бытия, навечно поглощающего  не только отдельные человеческие судьбы, но и целые исторические драмы, неизменно присутствует и сказывается в контексте пастернаковской поэмы.</a:t>
            </a:r>
          </a:p>
          <a:p>
            <a:pPr algn="just"/>
            <a:endParaRPr lang="ru-RU" sz="1600" dirty="0"/>
          </a:p>
        </p:txBody>
      </p:sp>
      <p:pic>
        <p:nvPicPr>
          <p:cNvPr id="5" name="Picture 2" descr="D:\Мои документы\Труфанова\Пастернак\CCF19012015_00021.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38414" b="29677"/>
          <a:stretch/>
        </p:blipFill>
        <p:spPr bwMode="auto">
          <a:xfrm>
            <a:off x="5357818" y="1142984"/>
            <a:ext cx="2600694" cy="4115414"/>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0000" endA="300" endPos="38500" dist="508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43296" cy="1162050"/>
          </a:xfrm>
        </p:spPr>
        <p:txBody>
          <a:bodyPr>
            <a:normAutofit/>
          </a:bodyPr>
          <a:lstStyle/>
          <a:p>
            <a:pPr algn="just"/>
            <a:r>
              <a:rPr lang="ru-RU" sz="1600" dirty="0" smtClean="0"/>
              <a:t>Ш4Р7 Пастернак Б.Л. Доктор </a:t>
            </a:r>
            <a:br>
              <a:rPr lang="ru-RU" sz="1600" dirty="0" smtClean="0"/>
            </a:br>
            <a:r>
              <a:rPr lang="ru-RU" sz="1600" dirty="0" smtClean="0"/>
              <a:t>П19 Живаго: роман / Б.Л. Пастернак. – М. : Сов. Россия, 1989. – 640 с.</a:t>
            </a:r>
            <a:endParaRPr lang="ru-RU" sz="1600" dirty="0"/>
          </a:p>
        </p:txBody>
      </p:sp>
      <p:sp>
        <p:nvSpPr>
          <p:cNvPr id="4" name="Текст 3"/>
          <p:cNvSpPr>
            <a:spLocks noGrp="1"/>
          </p:cNvSpPr>
          <p:nvPr>
            <p:ph type="body" sz="half" idx="2"/>
          </p:nvPr>
        </p:nvSpPr>
        <p:spPr>
          <a:xfrm>
            <a:off x="457200" y="1714488"/>
            <a:ext cx="3543296" cy="4411675"/>
          </a:xfrm>
        </p:spPr>
        <p:txBody>
          <a:bodyPr>
            <a:normAutofit lnSpcReduction="10000"/>
          </a:bodyPr>
          <a:lstStyle/>
          <a:p>
            <a:pPr algn="just">
              <a:spcBef>
                <a:spcPts val="0"/>
              </a:spcBef>
            </a:pPr>
            <a:r>
              <a:rPr lang="ru-RU" sz="1600" dirty="0" smtClean="0"/>
              <a:t>В книге, воскрешающей события  революции  и гражданской войны, писатель поднимает важнейшие вопросы бытия, особенно остро встающие и перед отдельным человеком, и перед народом в целом в переломные моменты истории.</a:t>
            </a:r>
          </a:p>
          <a:p>
            <a:pPr algn="just">
              <a:spcBef>
                <a:spcPts val="0"/>
              </a:spcBef>
            </a:pPr>
            <a:r>
              <a:rPr lang="ru-RU" sz="1600" dirty="0" smtClean="0"/>
              <a:t>   Юрий Живаго, герой произведения, - доктор, он, несмотря ни на что, сохраняет в себе ощущение свободы, способность мыслить и любить. Но он не может жить в мире зла и насилия. Его смерть символична. Но Пастернак утверждает мысль ,что дух  человека остаётся жить и после смерти. Поэтому роман завершается стихами Юрия Живаго, которые несут свет высокой духовности и тем самым отрицают темноту и мрак жестокости.</a:t>
            </a:r>
          </a:p>
          <a:p>
            <a:endParaRPr lang="ru-RU" sz="16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2066" y="785794"/>
            <a:ext cx="3169597" cy="476886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amp;Pcy;&amp;ocy;&amp;bcy;&amp;iecy;&amp;dcy;&amp;acy;"/>
          <p:cNvPicPr>
            <a:picLocks noChangeAspect="1" noChangeArrowheads="1"/>
          </p:cNvPicPr>
          <p:nvPr/>
        </p:nvPicPr>
        <p:blipFill>
          <a:blip r:embed="rId2"/>
          <a:srcRect/>
          <a:stretch>
            <a:fillRect/>
          </a:stretch>
        </p:blipFill>
        <p:spPr bwMode="auto">
          <a:xfrm>
            <a:off x="4929190" y="857232"/>
            <a:ext cx="3224785" cy="4586363"/>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285720" y="928670"/>
            <a:ext cx="4286280"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rgbClr val="C00000"/>
                </a:solidFill>
                <a:effectLst>
                  <a:outerShdw blurRad="76200" dist="50800" dir="5400000" algn="tl" rotWithShape="0">
                    <a:srgbClr val="000000">
                      <a:alpha val="65000"/>
                    </a:srgbClr>
                  </a:outerShdw>
                </a:effectLst>
              </a:rPr>
              <a:t>24 мая</a:t>
            </a: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110 лет</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со дня рождения</a:t>
            </a:r>
          </a:p>
          <a:p>
            <a:pPr algn="ctr"/>
            <a:r>
              <a:rPr lang="ru-RU" sz="3600" b="1" spc="50" dirty="0" smtClean="0">
                <a:ln w="11430"/>
                <a:solidFill>
                  <a:srgbClr val="0070C0"/>
                </a:solidFill>
                <a:effectLst>
                  <a:outerShdw blurRad="76200" dist="50800" dir="5400000" algn="tl" rotWithShape="0">
                    <a:srgbClr val="000000">
                      <a:alpha val="65000"/>
                    </a:srgbClr>
                  </a:outerShdw>
                </a:effectLst>
              </a:rPr>
              <a:t>писателя</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Михаила </a:t>
            </a:r>
          </a:p>
          <a:p>
            <a:pPr algn="ctr"/>
            <a:r>
              <a:rPr lang="ru-RU" sz="3600" b="1" spc="50" dirty="0" smtClean="0">
                <a:ln w="11430"/>
                <a:solidFill>
                  <a:srgbClr val="0070C0"/>
                </a:solidFill>
                <a:effectLst>
                  <a:outerShdw blurRad="76200" dist="50800" dir="5400000" algn="tl" rotWithShape="0">
                    <a:srgbClr val="000000">
                      <a:alpha val="65000"/>
                    </a:srgbClr>
                  </a:outerShdw>
                </a:effectLst>
              </a:rPr>
              <a:t>Александровича</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Шолохова</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(1905-1984)</a:t>
            </a:r>
            <a:br>
              <a:rPr lang="ru-RU" sz="3600" b="1" spc="50" dirty="0" smtClean="0">
                <a:ln w="11430"/>
                <a:solidFill>
                  <a:srgbClr val="0070C0"/>
                </a:solidFill>
                <a:effectLst>
                  <a:outerShdw blurRad="76200" dist="50800" dir="5400000" algn="tl" rotWithShape="0">
                    <a:srgbClr val="000000">
                      <a:alpha val="65000"/>
                    </a:srgbClr>
                  </a:outerShdw>
                </a:effectLst>
              </a:rPr>
            </a:br>
            <a:endParaRPr lang="ru-RU" sz="3600" b="1" spc="50" dirty="0">
              <a:ln w="11430"/>
              <a:solidFill>
                <a:srgbClr val="0070C0"/>
              </a:solidFill>
              <a:effectLst>
                <a:outerShdw blurRad="76200" dist="50800" dir="5400000" algn="tl" rotWithShape="0">
                  <a:srgbClr val="000000">
                    <a:alpha val="65000"/>
                  </a:srgbClr>
                </a:outerShdw>
              </a:effectLs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38736" cy="1499766"/>
          </a:xfrm>
        </p:spPr>
        <p:txBody>
          <a:bodyPr>
            <a:normAutofit/>
          </a:bodyPr>
          <a:lstStyle/>
          <a:p>
            <a:pPr algn="just"/>
            <a:r>
              <a:rPr lang="ru-RU" sz="1600" dirty="0" smtClean="0"/>
              <a:t>Ш6Р7 Шолохов М.А. Судьба </a:t>
            </a:r>
            <a:br>
              <a:rPr lang="ru-RU" sz="1600" dirty="0" smtClean="0"/>
            </a:br>
            <a:r>
              <a:rPr lang="ru-RU" sz="1600" dirty="0" smtClean="0"/>
              <a:t>Ш78  человека : рассказы / М.А. Шолохов. – М. : Сов. Россия, 1983. – 128 с.</a:t>
            </a:r>
            <a:endParaRPr lang="ru-RU" sz="1600" dirty="0"/>
          </a:p>
        </p:txBody>
      </p:sp>
      <p:sp>
        <p:nvSpPr>
          <p:cNvPr id="4" name="Текст 3"/>
          <p:cNvSpPr>
            <a:spLocks noGrp="1"/>
          </p:cNvSpPr>
          <p:nvPr>
            <p:ph type="body" sz="half" idx="2"/>
          </p:nvPr>
        </p:nvSpPr>
        <p:spPr>
          <a:xfrm>
            <a:off x="457200" y="2060848"/>
            <a:ext cx="3538736" cy="4065315"/>
          </a:xfrm>
        </p:spPr>
        <p:txBody>
          <a:bodyPr>
            <a:normAutofit/>
          </a:bodyPr>
          <a:lstStyle/>
          <a:p>
            <a:pPr algn="just">
              <a:spcBef>
                <a:spcPts val="0"/>
              </a:spcBef>
            </a:pPr>
            <a:r>
              <a:rPr lang="ru-RU" sz="1600" dirty="0" smtClean="0"/>
              <a:t>   Рассказ Михаила Шолохова «Судьба человека», трогает суровой жизненной правдой и гуманизмом. Просто и сильно рассказана писателем история шофёра Соколова, потерявшего во время войны семью, пережившего  все ужасы немецкого плена, трудности военной жизни и сумевшего сохранить большую нежность и любовь к людям.</a:t>
            </a:r>
          </a:p>
          <a:p>
            <a:pPr algn="just">
              <a:spcBef>
                <a:spcPts val="0"/>
              </a:spcBef>
            </a:pPr>
            <a:r>
              <a:rPr lang="ru-RU" sz="1600" dirty="0" smtClean="0"/>
              <a:t>   Рассказ «Нахаленок» принадлежит к ранним рассказам М. Шолохова, в нём описаны события времён гражданской войны.</a:t>
            </a:r>
            <a:endParaRPr lang="ru-RU" sz="1600" dirty="0"/>
          </a:p>
        </p:txBody>
      </p:sp>
      <p:pic>
        <p:nvPicPr>
          <p:cNvPr id="5122" name="Picture 2" descr="D:\Документы библио\Труфанова\Ире\CCF27022015_00023.jpg"/>
          <p:cNvPicPr>
            <a:picLocks noGrp="1" noChangeAspect="1" noChangeArrowheads="1"/>
          </p:cNvPicPr>
          <p:nvPr>
            <p:ph idx="1"/>
          </p:nvPr>
        </p:nvPicPr>
        <p:blipFill>
          <a:blip r:embed="rId2" cstate="print"/>
          <a:srcRect r="37467" b="44851"/>
          <a:stretch>
            <a:fillRect/>
          </a:stretch>
        </p:blipFill>
        <p:spPr bwMode="auto">
          <a:xfrm>
            <a:off x="5143504" y="1071546"/>
            <a:ext cx="3067274" cy="3748982"/>
          </a:xfrm>
          <a:prstGeom prst="rect">
            <a:avLst/>
          </a:prstGeom>
          <a:noFill/>
          <a:effectLst>
            <a:reflection blurRad="6350" stA="50000" endA="300" endPos="55500" dist="508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042792" cy="923702"/>
          </a:xfrm>
        </p:spPr>
        <p:txBody>
          <a:bodyPr>
            <a:normAutofit/>
          </a:bodyPr>
          <a:lstStyle/>
          <a:p>
            <a:pPr algn="just"/>
            <a:r>
              <a:rPr lang="ru-RU" sz="1600" dirty="0" smtClean="0"/>
              <a:t>Ш4Р7 Шолохов М.А. Рассказы / </a:t>
            </a:r>
            <a:br>
              <a:rPr lang="ru-RU" sz="1600" dirty="0" smtClean="0"/>
            </a:br>
            <a:r>
              <a:rPr lang="ru-RU" sz="1600" dirty="0" smtClean="0"/>
              <a:t>Ш78 М.А. Шолохов. – М. : «Моск. рабочий», 1978. – 256 с.</a:t>
            </a:r>
            <a:endParaRPr lang="ru-RU" sz="1600" dirty="0"/>
          </a:p>
        </p:txBody>
      </p:sp>
      <p:sp>
        <p:nvSpPr>
          <p:cNvPr id="4" name="Текст 3"/>
          <p:cNvSpPr>
            <a:spLocks noGrp="1"/>
          </p:cNvSpPr>
          <p:nvPr>
            <p:ph type="body" sz="half" idx="2"/>
          </p:nvPr>
        </p:nvSpPr>
        <p:spPr>
          <a:xfrm>
            <a:off x="457200" y="1435100"/>
            <a:ext cx="4114800" cy="4691063"/>
          </a:xfrm>
        </p:spPr>
        <p:txBody>
          <a:bodyPr>
            <a:normAutofit/>
          </a:bodyPr>
          <a:lstStyle/>
          <a:p>
            <a:pPr algn="just">
              <a:spcBef>
                <a:spcPts val="0"/>
              </a:spcBef>
            </a:pPr>
            <a:r>
              <a:rPr lang="ru-RU" sz="1600" dirty="0" smtClean="0"/>
              <a:t>   В книгу вошли ранние рассказы писателя: «Родинка», «Пастух», «Шибалково семя», «Продкомиссар», «Бахчевник», «Семейный человек», «Нахаленок», «Коловерть», «Путь-дороженька», «Жеребёнок», «Лазоревая степь», «Чужая кровь», «Смертный враг», «Батраки», «Червоточина», «О колчаке, крапиве и прочем» .</a:t>
            </a:r>
          </a:p>
          <a:p>
            <a:pPr algn="just">
              <a:spcBef>
                <a:spcPts val="0"/>
              </a:spcBef>
            </a:pPr>
            <a:r>
              <a:rPr lang="ru-RU" sz="1600" dirty="0" smtClean="0"/>
              <a:t>   В ранних произведениях Шолохова герои в основном резко делятся на положительных (красные бойцы, советские активисты) и отрицательных, подчас «беспримесных» злодеев (белые, «бандиты», кулаки и подкулачники). Многие персонажи имеют реальных прототипов, но  Шолохов почти всё заостряет, гиперболизирует; смерть, кровь, пытки, муки голода он представляет нарочито натуралистически.</a:t>
            </a:r>
          </a:p>
          <a:p>
            <a:pPr algn="just"/>
            <a:endParaRPr lang="ru-RU" sz="1600" dirty="0"/>
          </a:p>
        </p:txBody>
      </p:sp>
      <p:pic>
        <p:nvPicPr>
          <p:cNvPr id="6146" name="Picture 2" descr="D:\Документы библио\Труфанова\Ире\CCF27022015_00024.jpg"/>
          <p:cNvPicPr>
            <a:picLocks noGrp="1" noChangeAspect="1" noChangeArrowheads="1"/>
          </p:cNvPicPr>
          <p:nvPr>
            <p:ph idx="1"/>
          </p:nvPr>
        </p:nvPicPr>
        <p:blipFill>
          <a:blip r:embed="rId2" cstate="print"/>
          <a:srcRect r="42582" b="31318"/>
          <a:stretch>
            <a:fillRect/>
          </a:stretch>
        </p:blipFill>
        <p:spPr bwMode="auto">
          <a:xfrm>
            <a:off x="5508104" y="610391"/>
            <a:ext cx="2992986" cy="4606407"/>
          </a:xfrm>
          <a:prstGeom prst="rect">
            <a:avLst/>
          </a:prstGeom>
          <a:noFill/>
          <a:effectLst>
            <a:outerShdw blurRad="76200" dist="12700" dir="8100000" sy="-23000" kx="800400" algn="br" rotWithShape="0">
              <a:prstClr val="black">
                <a:alpha val="2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38736" cy="1283742"/>
          </a:xfrm>
        </p:spPr>
        <p:txBody>
          <a:bodyPr>
            <a:normAutofit fontScale="90000"/>
          </a:bodyPr>
          <a:lstStyle/>
          <a:p>
            <a:pPr algn="just"/>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600" dirty="0" smtClean="0"/>
              <a:t/>
            </a:r>
            <a:br>
              <a:rPr lang="ru-RU" sz="1600" dirty="0" smtClean="0"/>
            </a:br>
            <a:r>
              <a:rPr lang="ru-RU" sz="1800" dirty="0" smtClean="0"/>
              <a:t>Ш6Р7 Шолохов М.А. Тихий Дон: </a:t>
            </a:r>
            <a:r>
              <a:rPr lang="ru-RU" sz="1800" dirty="0" smtClean="0"/>
              <a:t/>
            </a:r>
            <a:br>
              <a:rPr lang="ru-RU" sz="1800" dirty="0" smtClean="0"/>
            </a:br>
            <a:r>
              <a:rPr lang="ru-RU" sz="1800" dirty="0" smtClean="0"/>
              <a:t>Ш78 </a:t>
            </a:r>
            <a:r>
              <a:rPr lang="ru-RU" sz="1800" dirty="0" smtClean="0"/>
              <a:t>роман. В 4 ч. Ч. 1. / М.А. Шолохов. – Воронеж : Центр.-Чернозем. кн. изд-во, 1984. – 366 с.</a:t>
            </a:r>
            <a:endParaRPr lang="ru-RU" sz="1800" dirty="0"/>
          </a:p>
        </p:txBody>
      </p:sp>
      <p:sp>
        <p:nvSpPr>
          <p:cNvPr id="4" name="Текст 3"/>
          <p:cNvSpPr>
            <a:spLocks noGrp="1"/>
          </p:cNvSpPr>
          <p:nvPr>
            <p:ph type="body" sz="half" idx="2"/>
          </p:nvPr>
        </p:nvSpPr>
        <p:spPr>
          <a:xfrm>
            <a:off x="457200" y="1700808"/>
            <a:ext cx="3610744" cy="4425355"/>
          </a:xfrm>
        </p:spPr>
        <p:txBody>
          <a:bodyPr>
            <a:normAutofit lnSpcReduction="10000"/>
          </a:bodyPr>
          <a:lstStyle/>
          <a:p>
            <a:pPr algn="just"/>
            <a:r>
              <a:rPr lang="ru-RU" sz="1600" dirty="0" smtClean="0"/>
              <a:t>Роман великого советского писателя М.А. Шолохова «Тихий Дон» - монументальное художественное эпическое произведение о гражданской войне на Дону, о месте человека в великих социальных сдвигах, о связи личности с исторической судьбой народа. Роман о любви, о большой любви, о самоотверженной любви. Любви к жизни, к близким и к Родине. Этот роман о нас, о наших предках, о традициях. Книга настолько серьёзна, многогранна, охватывает так много различных проблем, включая житейские, что трудно поверить, что всё это написал совсем молодой человек.</a:t>
            </a:r>
            <a:endParaRPr lang="ru-RU" sz="1600" dirty="0"/>
          </a:p>
        </p:txBody>
      </p:sp>
      <p:pic>
        <p:nvPicPr>
          <p:cNvPr id="7170" name="Picture 2" descr="D:\Документы библио\Труфанова\Ире\CCF27022015_00025.jpg"/>
          <p:cNvPicPr>
            <a:picLocks noGrp="1" noChangeAspect="1" noChangeArrowheads="1"/>
          </p:cNvPicPr>
          <p:nvPr>
            <p:ph idx="1"/>
          </p:nvPr>
        </p:nvPicPr>
        <p:blipFill>
          <a:blip r:embed="rId2" cstate="print"/>
          <a:srcRect r="39172" b="31318"/>
          <a:stretch>
            <a:fillRect/>
          </a:stretch>
        </p:blipFill>
        <p:spPr bwMode="auto">
          <a:xfrm>
            <a:off x="4932040" y="1268760"/>
            <a:ext cx="2568984" cy="4020046"/>
          </a:xfrm>
          <a:prstGeom prst="rect">
            <a:avLst/>
          </a:prstGeom>
          <a:noFill/>
          <a:effectLst>
            <a:reflection blurRad="6350" stA="50000" endA="275" endPos="40000" dist="101600" dir="5400000" sy="-100000" algn="bl" rotWithShape="0"/>
          </a:effectLst>
          <a:scene3d>
            <a:camera prst="perspectiveHeroicExtremeLeftFacing"/>
            <a:lightRig rig="threePt" dir="t"/>
          </a:scene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042792" cy="995710"/>
          </a:xfrm>
        </p:spPr>
        <p:txBody>
          <a:bodyPr>
            <a:normAutofit/>
          </a:bodyPr>
          <a:lstStyle/>
          <a:p>
            <a:pPr algn="just"/>
            <a:r>
              <a:rPr lang="ru-RU" sz="1600" dirty="0" smtClean="0"/>
              <a:t>Ш4Р7 Шолохов М.А. Поднятая </a:t>
            </a:r>
            <a:br>
              <a:rPr lang="ru-RU" sz="1600" dirty="0" smtClean="0"/>
            </a:br>
            <a:r>
              <a:rPr lang="ru-RU" sz="1600" dirty="0" smtClean="0"/>
              <a:t>Ш78 целина: роман. В 2-х кн. / М.А. Шолохов. – М. : Худож. лит., 1989. – 703 с.</a:t>
            </a:r>
            <a:endParaRPr lang="ru-RU" sz="1600" dirty="0"/>
          </a:p>
        </p:txBody>
      </p:sp>
      <p:sp>
        <p:nvSpPr>
          <p:cNvPr id="4" name="Текст 3"/>
          <p:cNvSpPr>
            <a:spLocks noGrp="1"/>
          </p:cNvSpPr>
          <p:nvPr>
            <p:ph type="body" sz="half" idx="2"/>
          </p:nvPr>
        </p:nvSpPr>
        <p:spPr>
          <a:xfrm>
            <a:off x="457200" y="1435100"/>
            <a:ext cx="4042792" cy="4691063"/>
          </a:xfrm>
        </p:spPr>
        <p:txBody>
          <a:bodyPr>
            <a:normAutofit lnSpcReduction="10000"/>
          </a:bodyPr>
          <a:lstStyle/>
          <a:p>
            <a:pPr algn="just"/>
            <a:r>
              <a:rPr lang="ru-RU" sz="1600" dirty="0" smtClean="0"/>
              <a:t>Роман «Поднятая целина» – одно из самых выдающихся произведений советской литературы, запечатлевшее эпоху коллективизации в СССР, крушение старых и рождение новых форм жизни. Своим нравственно-социальным раздумьем это произведение как бы соединило разные десятилетия, высвечивая их глубокую преемственность и нерушимое социалистическое сродство. Герои этого произведения – обычные русские люди, можно сказать, свои люди. Автор вместо воспевания победы колхозного строя показывает читателю все ужасы и трудности той эпохи. В «Поднятой целине» пласты жизни схвачены глубоко. Любимые и враждебные объекты освещены равномерным светом знания, - чему погибать, чему расти. </a:t>
            </a:r>
            <a:endParaRPr lang="ru-RU" sz="1600" dirty="0"/>
          </a:p>
        </p:txBody>
      </p:sp>
      <p:pic>
        <p:nvPicPr>
          <p:cNvPr id="8194" name="Picture 2" descr="D:\Документы библио\Труфанова\Ире\CCF27022015_00026.jpg"/>
          <p:cNvPicPr>
            <a:picLocks noGrp="1" noChangeAspect="1" noChangeArrowheads="1"/>
          </p:cNvPicPr>
          <p:nvPr>
            <p:ph idx="1"/>
          </p:nvPr>
        </p:nvPicPr>
        <p:blipFill>
          <a:blip r:embed="rId2" cstate="print"/>
          <a:srcRect r="39172" b="30088"/>
          <a:stretch>
            <a:fillRect/>
          </a:stretch>
        </p:blipFill>
        <p:spPr bwMode="auto">
          <a:xfrm>
            <a:off x="5508104" y="980728"/>
            <a:ext cx="2568984" cy="4092054"/>
          </a:xfrm>
          <a:prstGeom prst="rect">
            <a:avLst/>
          </a:prstGeom>
          <a:noFill/>
          <a:effectLst>
            <a:glow rad="228600">
              <a:schemeClr val="accent2">
                <a:satMod val="175000"/>
                <a:alpha val="40000"/>
              </a:schemeClr>
            </a:glo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amp;Ncy;&amp;icy;&amp;kcy;&amp;ocy;&amp;lcy;&amp;acy;&amp;jcy; &amp;Kcy;&amp;ocy;&amp;ncy;&amp;yacy;&amp;iecy;&amp;vcy;: &quot;&amp;Ecy;&amp;tcy;&amp;ocy; &amp;vcy;&amp;iecy;&amp;lcy;&amp;icy;&amp;kcy;&amp;icy;&amp;jcy; &amp;rcy;&amp;ucy;&amp;scy;&amp;scy;&amp;kcy;&amp;icy;&amp;jcy; &amp;pcy;&amp;ocy;&amp;ecy;&amp;tcy; &amp;scy; &amp;gcy;&amp;lcy;&amp;ucy;&amp;bcy;&amp;icy;&amp;ncy;&amp;ncy;&amp;ycy;&amp;mcy;&amp;icy;, &amp;pcy;&amp;rcy;&amp;ocy;&amp;ncy;&amp;zcy;&amp;icy;&amp;tcy;&amp;iecy;&amp;lcy;&amp;softcy;&amp;ncy;&amp;ycy;&amp;mcy;&amp;icy; &amp;pcy;&amp;rcy;&amp;ocy;&amp;icy;&amp;zcy;&amp;vcy;&amp;iecy;&amp;dcy;&amp;iecy;&amp;ncy;&amp;icy;&amp;yacy;&amp;mcy;&amp;icy;&quot;"/>
          <p:cNvPicPr>
            <a:picLocks noChangeAspect="1" noChangeArrowheads="1"/>
          </p:cNvPicPr>
          <p:nvPr/>
        </p:nvPicPr>
        <p:blipFill>
          <a:blip r:embed="rId2"/>
          <a:srcRect/>
          <a:stretch>
            <a:fillRect/>
          </a:stretch>
        </p:blipFill>
        <p:spPr bwMode="auto">
          <a:xfrm>
            <a:off x="4985001" y="928670"/>
            <a:ext cx="3516089" cy="4500594"/>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357158" y="1000108"/>
            <a:ext cx="3714776" cy="507831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21 июня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105 лет</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поэта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Александра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Трифоновича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Твардовского</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(1910-1971) </a:t>
            </a:r>
            <a:br>
              <a:rPr lang="ru-RU" sz="3600" b="1" dirty="0" smtClean="0">
                <a:ln w="11430"/>
                <a:solidFill>
                  <a:srgbClr val="0070C0"/>
                </a:solidFill>
                <a:effectLst>
                  <a:outerShdw blurRad="50800" dist="39000" dir="5460000" algn="tl">
                    <a:srgbClr val="000000">
                      <a:alpha val="38000"/>
                    </a:srgbClr>
                  </a:outerShdw>
                </a:effectLst>
              </a:rPr>
            </a:b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70000">
              <a:schemeClr val="accent6">
                <a:lumMod val="50000"/>
                <a:alpha val="40000"/>
              </a:schemeClr>
            </a:gs>
            <a:gs pos="50000">
              <a:srgbClr val="9CB86E"/>
            </a:gs>
            <a:gs pos="100000">
              <a:srgbClr val="156B13"/>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939916"/>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5400" b="1" spc="50" dirty="0" smtClean="0">
                <a:ln w="11430"/>
                <a:solidFill>
                  <a:schemeClr val="accent2">
                    <a:lumMod val="75000"/>
                  </a:schemeClr>
                </a:solidFill>
                <a:effectLst>
                  <a:outerShdw blurRad="76200" dist="50800" dir="5400000" algn="tl" rotWithShape="0">
                    <a:srgbClr val="000000">
                      <a:alpha val="65000"/>
                    </a:srgbClr>
                  </a:outerShdw>
                </a:effectLst>
              </a:rPr>
              <a:t>2015 год-</a:t>
            </a:r>
            <a:br>
              <a:rPr lang="ru-RU" sz="54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5400" b="1" spc="50" dirty="0" smtClean="0">
                <a:ln w="11430"/>
                <a:solidFill>
                  <a:schemeClr val="accent2">
                    <a:lumMod val="75000"/>
                  </a:schemeClr>
                </a:solidFill>
                <a:effectLst>
                  <a:outerShdw blurRad="76200" dist="50800" dir="5400000" algn="tl" rotWithShape="0">
                    <a:srgbClr val="000000">
                      <a:alpha val="65000"/>
                    </a:srgbClr>
                  </a:outerShdw>
                </a:effectLst>
              </a:rPr>
              <a:t>Год литературы в России</a:t>
            </a:r>
            <a:endParaRPr lang="ru-RU" sz="5400" b="1" spc="50" dirty="0">
              <a:ln w="11430"/>
              <a:solidFill>
                <a:schemeClr val="accent2">
                  <a:lumMod val="75000"/>
                </a:schemeClr>
              </a:solidFill>
              <a:effectLst>
                <a:outerShdw blurRad="76200" dist="50800" dir="5400000" algn="tl" rotWithShape="0">
                  <a:srgbClr val="000000">
                    <a:alpha val="65000"/>
                  </a:srgbClr>
                </a:outerShdw>
              </a:effectLst>
            </a:endParaRPr>
          </a:p>
        </p:txBody>
      </p:sp>
      <p:pic>
        <p:nvPicPr>
          <p:cNvPr id="1030" name="Picture 6" descr="&amp;Pcy;&amp;rcy;&amp;ocy;&amp;dcy;&amp;ocy;&amp;lcy;&amp;zhcy;&amp;iecy;&amp;ncy;&amp;icy;&amp;iecy; &amp;scy;&amp;pcy;&amp;icy;&amp;scy;&amp;kcy;&amp;acy; &amp;Scy;&amp;ocy;&amp;kcy;&amp;rcy;&amp;acy;&amp;shchcy;&amp;iecy;&amp;ncy;&amp;ncy;&amp;ycy;&amp;jcy; &amp;scy;&amp;pcy;&amp;icy;&amp;scy;&amp;ocy;&amp;kcy; &amp;icy;&amp;zcy; 27 &amp;kcy;&amp;ncy;&amp;icy;&amp;gcy; &amp;kcy;&amp;ocy;&amp;tcy;&amp;ocy;&amp;rcy;&amp;ycy;&amp;iecy; &amp;dcy;&amp;ocy;&amp;lcy;&amp;zhcy;&amp;iecy;&amp;ncy; - 22 &amp;Dcy;&amp;iecy;&amp;kcy;&amp;acy;&amp;bcy;&amp;rcy;&amp;yacy; 2013 - Blog - Top-lib"/>
          <p:cNvPicPr>
            <a:picLocks noChangeAspect="1" noChangeArrowheads="1"/>
          </p:cNvPicPr>
          <p:nvPr/>
        </p:nvPicPr>
        <p:blipFill>
          <a:blip r:embed="rId2"/>
          <a:srcRect/>
          <a:stretch>
            <a:fillRect/>
          </a:stretch>
        </p:blipFill>
        <p:spPr bwMode="auto">
          <a:xfrm>
            <a:off x="1357290" y="2080222"/>
            <a:ext cx="6500858" cy="4320571"/>
          </a:xfrm>
          <a:prstGeom prst="rect">
            <a:avLst/>
          </a:prstGeom>
          <a:noFill/>
          <a:effectLst>
            <a:softEdge rad="6350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322712" cy="1162050"/>
          </a:xfrm>
        </p:spPr>
        <p:txBody>
          <a:bodyPr>
            <a:normAutofit/>
          </a:bodyPr>
          <a:lstStyle/>
          <a:p>
            <a:pPr algn="just"/>
            <a:r>
              <a:rPr lang="ru-RU" sz="1600" dirty="0" smtClean="0"/>
              <a:t>Ш4Р6 Твардовский А.Т. </a:t>
            </a:r>
            <a:br>
              <a:rPr lang="ru-RU" sz="1600" dirty="0" smtClean="0"/>
            </a:br>
            <a:r>
              <a:rPr lang="ru-RU" sz="1600" dirty="0" smtClean="0"/>
              <a:t>Т26 Стихотворения; поэмы / А.Т. Твардовский. – М. : Худож. лит., 1984. – 559 с.</a:t>
            </a:r>
            <a:endParaRPr lang="ru-RU" sz="1600" dirty="0"/>
          </a:p>
        </p:txBody>
      </p:sp>
      <p:sp>
        <p:nvSpPr>
          <p:cNvPr id="4" name="Текст 3"/>
          <p:cNvSpPr>
            <a:spLocks noGrp="1"/>
          </p:cNvSpPr>
          <p:nvPr>
            <p:ph type="body" sz="half" idx="2"/>
          </p:nvPr>
        </p:nvSpPr>
        <p:spPr>
          <a:xfrm>
            <a:off x="457200" y="1772816"/>
            <a:ext cx="3394720" cy="4353347"/>
          </a:xfrm>
        </p:spPr>
        <p:txBody>
          <a:bodyPr>
            <a:normAutofit/>
          </a:bodyPr>
          <a:lstStyle/>
          <a:p>
            <a:pPr algn="just">
              <a:spcBef>
                <a:spcPts val="0"/>
              </a:spcBef>
            </a:pPr>
            <a:r>
              <a:rPr lang="ru-RU" sz="1600" dirty="0" smtClean="0"/>
              <a:t>   В книгу вошли избранные стихотворения А.Т. Твардовского, а также поэмы «Страна Муравия» (1936), «Василий Тёркин» (1941-1945), «Дом у дороги» (1942-1946).</a:t>
            </a:r>
          </a:p>
          <a:p>
            <a:pPr algn="just">
              <a:spcBef>
                <a:spcPts val="0"/>
              </a:spcBef>
            </a:pPr>
            <a:r>
              <a:rPr lang="ru-RU" sz="1600" dirty="0" smtClean="0"/>
              <a:t>   В своих стихотворениях, поэт воплотил сложные, переломные события времени, сдвиги и перемены в жизни страны и народа, глубину всенародно-исторического бедствия и подвига в одной из самых жестоких войн, которое переживало человечество, по праву заняв одно из ведущих мест в литературе </a:t>
            </a:r>
            <a:r>
              <a:rPr lang="en-US" sz="1600" dirty="0" smtClean="0"/>
              <a:t>XX</a:t>
            </a:r>
            <a:r>
              <a:rPr lang="ru-RU" sz="1600" dirty="0" smtClean="0"/>
              <a:t> столетия.</a:t>
            </a:r>
            <a:endParaRPr lang="ru-RU" sz="1600" dirty="0"/>
          </a:p>
        </p:txBody>
      </p:sp>
      <p:pic>
        <p:nvPicPr>
          <p:cNvPr id="9218" name="Picture 2" descr="D:\Документы библио\Труфанова\Ире\CCF27022015_00027.jpg"/>
          <p:cNvPicPr>
            <a:picLocks noGrp="1" noChangeAspect="1" noChangeArrowheads="1"/>
          </p:cNvPicPr>
          <p:nvPr>
            <p:ph idx="1"/>
          </p:nvPr>
        </p:nvPicPr>
        <p:blipFill>
          <a:blip r:embed="rId2" cstate="print"/>
          <a:srcRect r="51107" b="44851"/>
          <a:stretch>
            <a:fillRect/>
          </a:stretch>
        </p:blipFill>
        <p:spPr bwMode="auto">
          <a:xfrm>
            <a:off x="5000628" y="1142984"/>
            <a:ext cx="2925538" cy="3791571"/>
          </a:xfrm>
          <a:prstGeom prst="rect">
            <a:avLst/>
          </a:prstGeom>
          <a:noFill/>
          <a:effectLst>
            <a:reflection blurRad="6350" stA="50000" endA="275" endPos="40000" dist="101600" dir="5400000" sy="-100000" algn="bl" rotWithShape="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43230" cy="1162050"/>
          </a:xfrm>
        </p:spPr>
        <p:txBody>
          <a:bodyPr>
            <a:normAutofit/>
          </a:bodyPr>
          <a:lstStyle/>
          <a:p>
            <a:pPr algn="just"/>
            <a:r>
              <a:rPr lang="ru-RU" sz="1600" dirty="0" smtClean="0"/>
              <a:t>Ш4Р7 Твардовский А.Т. Из </a:t>
            </a:r>
            <a:br>
              <a:rPr lang="ru-RU" sz="1600" dirty="0" smtClean="0"/>
            </a:br>
            <a:r>
              <a:rPr lang="ru-RU" sz="1600" dirty="0" smtClean="0"/>
              <a:t>Т26 ранних стихотворений / А.Т. Твардовский. – М. : Советский писатель, 1987. – 272 с.</a:t>
            </a:r>
            <a:endParaRPr lang="ru-RU" sz="1600" dirty="0"/>
          </a:p>
        </p:txBody>
      </p:sp>
      <p:sp>
        <p:nvSpPr>
          <p:cNvPr id="4" name="Текст 3"/>
          <p:cNvSpPr>
            <a:spLocks noGrp="1"/>
          </p:cNvSpPr>
          <p:nvPr>
            <p:ph type="body" sz="half" idx="2"/>
          </p:nvPr>
        </p:nvSpPr>
        <p:spPr>
          <a:xfrm>
            <a:off x="457200" y="1916832"/>
            <a:ext cx="3034680" cy="4209331"/>
          </a:xfrm>
        </p:spPr>
        <p:txBody>
          <a:bodyPr>
            <a:normAutofit/>
          </a:bodyPr>
          <a:lstStyle/>
          <a:p>
            <a:pPr algn="just"/>
            <a:r>
              <a:rPr lang="ru-RU" sz="1600" dirty="0" smtClean="0"/>
              <a:t>Книга знакомит со страницами творчества А. Твардовского, мало известными читателю. Это стихи, написанные поэтом на заре его литературного пути. Первые из них помечены 1925 годом, когда автору было пятнадцать лет. Книга отражает напряжённые творческие искания молодого Твардовского, до появления в печати поэмы «Страна Муравия», сразу поставившей его в ряд с крупнейшими мастерами советской литературы. </a:t>
            </a:r>
            <a:endParaRPr lang="ru-RU" sz="1600" dirty="0"/>
          </a:p>
        </p:txBody>
      </p:sp>
      <p:pic>
        <p:nvPicPr>
          <p:cNvPr id="10242" name="Picture 2" descr="D:\Документы библио\Труфанова\Ире\CCF27022015_00028.jpg"/>
          <p:cNvPicPr>
            <a:picLocks noGrp="1" noChangeAspect="1" noChangeArrowheads="1"/>
          </p:cNvPicPr>
          <p:nvPr>
            <p:ph idx="1"/>
          </p:nvPr>
        </p:nvPicPr>
        <p:blipFill>
          <a:blip r:embed="rId2" cstate="print"/>
          <a:srcRect r="39172" b="42390"/>
          <a:stretch>
            <a:fillRect/>
          </a:stretch>
        </p:blipFill>
        <p:spPr bwMode="auto">
          <a:xfrm>
            <a:off x="4860032" y="785794"/>
            <a:ext cx="2926678" cy="3854940"/>
          </a:xfrm>
          <a:prstGeom prst="rect">
            <a:avLst/>
          </a:prstGeom>
          <a:noFill/>
          <a:effectLst>
            <a:outerShdw blurRad="76200" dist="12700" dir="8100000" sy="-23000" kx="800400" algn="br" rotWithShape="0">
              <a:prstClr val="black">
                <a:alpha val="20000"/>
              </a:prstClr>
            </a:outerShdw>
          </a:effectLst>
          <a:scene3d>
            <a:camera prst="perspectiveHeroicExtremeLeftFacing"/>
            <a:lightRig rig="threePt" dir="t"/>
          </a:scene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258816" cy="995710"/>
          </a:xfrm>
        </p:spPr>
        <p:txBody>
          <a:bodyPr>
            <a:normAutofit/>
          </a:bodyPr>
          <a:lstStyle/>
          <a:p>
            <a:pPr algn="just"/>
            <a:r>
              <a:rPr lang="ru-RU" sz="1600" dirty="0" smtClean="0"/>
              <a:t>Ш4Р7 Твардовский А.Т. Поэмы </a:t>
            </a:r>
            <a:br>
              <a:rPr lang="ru-RU" sz="1600" dirty="0" smtClean="0"/>
            </a:br>
            <a:r>
              <a:rPr lang="ru-RU" sz="1600" dirty="0" smtClean="0"/>
              <a:t>Т26 / А.Т. Твардовский. – М. : Советский писатель, 1988. – 768 с.</a:t>
            </a:r>
            <a:endParaRPr lang="ru-RU" sz="1600" dirty="0"/>
          </a:p>
        </p:txBody>
      </p:sp>
      <p:sp>
        <p:nvSpPr>
          <p:cNvPr id="4" name="Текст 3"/>
          <p:cNvSpPr>
            <a:spLocks noGrp="1"/>
          </p:cNvSpPr>
          <p:nvPr>
            <p:ph type="body" sz="half" idx="2"/>
          </p:nvPr>
        </p:nvSpPr>
        <p:spPr>
          <a:xfrm>
            <a:off x="457200" y="1435100"/>
            <a:ext cx="4258816" cy="5162252"/>
          </a:xfrm>
        </p:spPr>
        <p:txBody>
          <a:bodyPr>
            <a:normAutofit lnSpcReduction="10000"/>
          </a:bodyPr>
          <a:lstStyle/>
          <a:p>
            <a:pPr algn="just">
              <a:spcBef>
                <a:spcPts val="0"/>
              </a:spcBef>
            </a:pPr>
            <a:r>
              <a:rPr lang="ru-RU" sz="1600" dirty="0" smtClean="0"/>
              <a:t>   В книгу входят поэмы А.Т. Твардовского «Страна Муравия», «Василий Тёркин», «Дом у дороги», «За далью – даль», «Тёркин на том свете» и «По праву памяти».</a:t>
            </a:r>
          </a:p>
          <a:p>
            <a:pPr algn="just">
              <a:spcBef>
                <a:spcPts val="0"/>
              </a:spcBef>
            </a:pPr>
            <a:r>
              <a:rPr lang="ru-RU" sz="1600" dirty="0" smtClean="0"/>
              <a:t>   «Страна Муравия» – поэма о судьбе крестьянина-единоличника, о его непростом и нелёгком пути в колхоз. В ней ярко проявился его самобытный талант.</a:t>
            </a:r>
          </a:p>
          <a:p>
            <a:pPr algn="just">
              <a:spcBef>
                <a:spcPts val="0"/>
              </a:spcBef>
            </a:pPr>
            <a:r>
              <a:rPr lang="ru-RU" sz="1600" dirty="0" smtClean="0"/>
              <a:t>   «Дом у дороги» – поэма посвящена судьбе простой крестьянской семьи, испытавшей все тяготы войны. Жанр хроники в традиционном её понимании – это изложение исторических событий в их временной последовательности. Для поэта судьба семьи Сивцовых с её трагизмом и типичностью для тех лет не только отвечает этим жанровым требованиям, но и вызывает соучастие, глубокое сопереживание, достигающее огромного эмоционального накала и побуждающее автора постоянно вмешиваться в повествование.</a:t>
            </a:r>
          </a:p>
        </p:txBody>
      </p:sp>
      <p:pic>
        <p:nvPicPr>
          <p:cNvPr id="11266" name="Picture 2" descr="D:\Документы библио\Труфанова\Ире\CCF27022015_00029.jpg"/>
          <p:cNvPicPr>
            <a:picLocks noGrp="1" noChangeAspect="1" noChangeArrowheads="1"/>
          </p:cNvPicPr>
          <p:nvPr>
            <p:ph idx="1"/>
          </p:nvPr>
        </p:nvPicPr>
        <p:blipFill>
          <a:blip r:embed="rId2" cstate="print"/>
          <a:srcRect r="32352" b="31318"/>
          <a:stretch>
            <a:fillRect/>
          </a:stretch>
        </p:blipFill>
        <p:spPr bwMode="auto">
          <a:xfrm>
            <a:off x="5580112" y="1060671"/>
            <a:ext cx="2992416" cy="4154279"/>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826768" cy="1162050"/>
          </a:xfrm>
        </p:spPr>
        <p:txBody>
          <a:bodyPr>
            <a:normAutofit/>
          </a:bodyPr>
          <a:lstStyle/>
          <a:p>
            <a:pPr algn="just"/>
            <a:r>
              <a:rPr lang="ru-RU" sz="1600" dirty="0" smtClean="0"/>
              <a:t>Ш4Р6 Твардовский А.Т. </a:t>
            </a:r>
            <a:br>
              <a:rPr lang="ru-RU" sz="1600" dirty="0" smtClean="0"/>
            </a:br>
            <a:r>
              <a:rPr lang="ru-RU" sz="1600" dirty="0" smtClean="0"/>
              <a:t>Т26 Василий Тёркин: поэма / А.Т. Твардовский. – М. : Современник, 1985. – 199 с.</a:t>
            </a:r>
            <a:endParaRPr lang="ru-RU" sz="1600" dirty="0"/>
          </a:p>
        </p:txBody>
      </p:sp>
      <p:sp>
        <p:nvSpPr>
          <p:cNvPr id="4" name="Текст 3"/>
          <p:cNvSpPr>
            <a:spLocks noGrp="1"/>
          </p:cNvSpPr>
          <p:nvPr>
            <p:ph type="body" sz="half" idx="2"/>
          </p:nvPr>
        </p:nvSpPr>
        <p:spPr>
          <a:xfrm>
            <a:off x="457200" y="1435100"/>
            <a:ext cx="3898776" cy="4691063"/>
          </a:xfrm>
        </p:spPr>
        <p:txBody>
          <a:bodyPr>
            <a:normAutofit/>
          </a:bodyPr>
          <a:lstStyle/>
          <a:p>
            <a:pPr algn="just">
              <a:spcBef>
                <a:spcPts val="0"/>
              </a:spcBef>
            </a:pPr>
            <a:r>
              <a:rPr lang="ru-RU" sz="1600" dirty="0" smtClean="0"/>
              <a:t>   «Василий Тёркин» – поэма выделяется особой полнотой, всесторонностью охвата, былинной масштабностью и вместе с тем глубиной реалистического изображения народно-освободительной борьбы, бедствий и страданий, подвигов и окопного быта, достоверным изображением сложной внутренней жизни, помыслов и раздумий, чувств и переживаний «русского труженика-солдата».</a:t>
            </a:r>
          </a:p>
          <a:p>
            <a:pPr algn="just">
              <a:spcBef>
                <a:spcPts val="0"/>
              </a:spcBef>
            </a:pPr>
            <a:r>
              <a:rPr lang="ru-RU" sz="1600" dirty="0" smtClean="0"/>
              <a:t>   Произведение о войне, написанное с шутками простым солдатским языком о самой жестокой и кровавой войне 20 века.</a:t>
            </a:r>
          </a:p>
          <a:p>
            <a:pPr algn="just">
              <a:spcBef>
                <a:spcPts val="0"/>
              </a:spcBef>
            </a:pPr>
            <a:r>
              <a:rPr lang="ru-RU" sz="1600" dirty="0" smtClean="0"/>
              <a:t>   Эта поэма, одна из вершин творчества Твардовского, давно уже вошла в классический ряд русской литературы.</a:t>
            </a:r>
          </a:p>
          <a:p>
            <a:pPr algn="just"/>
            <a:endParaRPr lang="ru-RU" sz="1600" dirty="0"/>
          </a:p>
        </p:txBody>
      </p:sp>
      <p:pic>
        <p:nvPicPr>
          <p:cNvPr id="12290" name="Picture 2" descr="D:\Документы библио\Труфанова\Ире\CCF27022015_00030.jpg"/>
          <p:cNvPicPr>
            <a:picLocks noGrp="1" noChangeAspect="1" noChangeArrowheads="1"/>
          </p:cNvPicPr>
          <p:nvPr>
            <p:ph idx="1"/>
          </p:nvPr>
        </p:nvPicPr>
        <p:blipFill>
          <a:blip r:embed="rId2" cstate="print"/>
          <a:srcRect r="42582" b="30088"/>
          <a:stretch>
            <a:fillRect/>
          </a:stretch>
        </p:blipFill>
        <p:spPr bwMode="auto">
          <a:xfrm>
            <a:off x="5072066" y="857232"/>
            <a:ext cx="3138142" cy="4617644"/>
          </a:xfrm>
          <a:prstGeom prst="rect">
            <a:avLst/>
          </a:prstGeom>
          <a:noFill/>
          <a:effectLst>
            <a:reflection blurRad="6350" stA="50000" endA="275" endPos="40000" dist="101600" dir="5400000" sy="-100000" algn="bl" rotWithShape="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58" y="1071546"/>
            <a:ext cx="4000528" cy="507831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7 сентября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145 лет</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писателя</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Александра </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Ивановича </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Куприна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(1870-1938)</a:t>
            </a:r>
            <a:br>
              <a:rPr lang="ru-RU" sz="3600" b="1" dirty="0" smtClean="0">
                <a:ln w="11430"/>
                <a:solidFill>
                  <a:srgbClr val="0070C0"/>
                </a:solidFill>
                <a:effectLst>
                  <a:outerShdw blurRad="50800" dist="39000" dir="5460000" algn="tl">
                    <a:srgbClr val="000000">
                      <a:alpha val="38000"/>
                    </a:srgbClr>
                  </a:outerShdw>
                </a:effectLst>
              </a:rPr>
            </a:br>
            <a:endParaRPr lang="ru-RU" sz="3600" b="1" dirty="0">
              <a:ln w="11430"/>
              <a:solidFill>
                <a:srgbClr val="0070C0"/>
              </a:solidFill>
              <a:effectLst>
                <a:outerShdw blurRad="50800" dist="39000" dir="5460000" algn="tl">
                  <a:srgbClr val="000000">
                    <a:alpha val="38000"/>
                  </a:srgbClr>
                </a:outerShdw>
              </a:effectLst>
            </a:endParaRPr>
          </a:p>
        </p:txBody>
      </p:sp>
      <p:pic>
        <p:nvPicPr>
          <p:cNvPr id="56322" name="Picture 2" descr="&amp;Rcy;&amp;ocy;&amp;lcy;&amp;softcy; &amp;icy;&amp;scy;&amp;kcy;&amp;ucy;&amp;scy;&amp;scy;&amp;tcy;&amp;vcy;&amp;acy; &amp;vcy; &amp;zhcy;&amp;icy;&amp;zcy;&amp;ncy;&amp;icy; &amp;chcy;&amp;iecy;&amp;lcy;&amp;ocy;&amp;vcy;&amp;iecy;&amp;kcy;&amp;acy; &amp;pcy;&amp;ocy; &amp;pcy;&amp;rcy;&amp;ocy;&amp;icy;&amp;zcy;&amp;vcy;&amp;iecy;&amp;dcy;&amp;iecy;&amp;ncy;&amp;icy;&amp;yacy;&amp;mcy; &amp;Pcy;&amp;ucy;&amp;shcy;&amp;kcy;&amp;icy;&amp;ncy;&amp;acy;, &amp;Gcy;&amp;ocy;&amp;gcy;&amp;ocy;&amp;lcy;&amp;yacy;, &amp;Kcy;&amp;ucy;&amp;pcy;&amp;rcy;&amp;icy;&amp;ncy;&amp;acy; - &amp;scy;&amp;tcy;&amp;ocy;&amp;rcy;&amp;iukcy;&amp;ncy;&amp;kcy;&amp;acy; 2"/>
          <p:cNvPicPr>
            <a:picLocks noChangeAspect="1" noChangeArrowheads="1"/>
          </p:cNvPicPr>
          <p:nvPr/>
        </p:nvPicPr>
        <p:blipFill>
          <a:blip r:embed="rId2"/>
          <a:srcRect/>
          <a:stretch>
            <a:fillRect/>
          </a:stretch>
        </p:blipFill>
        <p:spPr bwMode="auto">
          <a:xfrm>
            <a:off x="4857752" y="928670"/>
            <a:ext cx="3429024" cy="4643470"/>
          </a:xfrm>
          <a:prstGeom prst="rect">
            <a:avLst/>
          </a:prstGeom>
          <a:noFill/>
          <a:effectLst>
            <a:glow rad="228600">
              <a:schemeClr val="accent3">
                <a:satMod val="175000"/>
                <a:alpha val="40000"/>
              </a:schemeClr>
            </a:glow>
            <a:softEdge rad="127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995710"/>
          </a:xfrm>
        </p:spPr>
        <p:txBody>
          <a:bodyPr>
            <a:normAutofit/>
          </a:bodyPr>
          <a:lstStyle/>
          <a:p>
            <a:pPr algn="just"/>
            <a:r>
              <a:rPr lang="ru-RU" sz="1600" dirty="0" smtClean="0"/>
              <a:t>Ш4Р1 Куприн А.И. Яма: повесть К92 / А.И. Куприн. – М. : Худож. лит., 1993. – 288 с.</a:t>
            </a:r>
            <a:endParaRPr lang="ru-RU" sz="1600" dirty="0"/>
          </a:p>
        </p:txBody>
      </p:sp>
      <p:sp>
        <p:nvSpPr>
          <p:cNvPr id="4" name="Текст 3"/>
          <p:cNvSpPr>
            <a:spLocks noGrp="1"/>
          </p:cNvSpPr>
          <p:nvPr>
            <p:ph type="body" sz="half" idx="2"/>
          </p:nvPr>
        </p:nvSpPr>
        <p:spPr/>
        <p:txBody>
          <a:bodyPr>
            <a:normAutofit/>
          </a:bodyPr>
          <a:lstStyle/>
          <a:p>
            <a:pPr algn="just"/>
            <a:r>
              <a:rPr lang="ru-RU" sz="1600" dirty="0" smtClean="0"/>
              <a:t>В основу повести А.И. Куприна «Яма» легли многолетние наблюдения и размышления писателя над таким страшным явлением, как проституция. В повести нашли отражение документальные материалы эпохи: сообщения столичных и провинциальных газет о проституции, о торговле женщинами, о разветвлённой сети агентов, которые поставляли девиц в кафешантаны, публичные дома и частным лицам; некоторые мемуары, например, «Записки певицы из кафешантана» З. Воронцовой.</a:t>
            </a:r>
            <a:endParaRPr lang="ru-RU" sz="1600" dirty="0"/>
          </a:p>
        </p:txBody>
      </p:sp>
      <p:pic>
        <p:nvPicPr>
          <p:cNvPr id="16386" name="Picture 2" descr="D:\Документы библио\Труфанова\Ире\CCF27022015_00031.jpg"/>
          <p:cNvPicPr>
            <a:picLocks noGrp="1" noChangeAspect="1" noChangeArrowheads="1"/>
          </p:cNvPicPr>
          <p:nvPr>
            <p:ph idx="1"/>
          </p:nvPr>
        </p:nvPicPr>
        <p:blipFill>
          <a:blip r:embed="rId2" cstate="print"/>
          <a:srcRect r="40877" b="33566"/>
          <a:stretch>
            <a:fillRect/>
          </a:stretch>
        </p:blipFill>
        <p:spPr bwMode="auto">
          <a:xfrm>
            <a:off x="4929190" y="915266"/>
            <a:ext cx="2643206" cy="4116150"/>
          </a:xfrm>
          <a:prstGeom prst="rect">
            <a:avLst/>
          </a:prstGeom>
          <a:noFill/>
          <a:effectLst>
            <a:outerShdw blurRad="76200" dist="12700" dir="8100000" sy="-23000" kx="800400" algn="br" rotWithShape="0">
              <a:prstClr val="black">
                <a:alpha val="20000"/>
              </a:prstClr>
            </a:outerShdw>
          </a:effectLst>
          <a:scene3d>
            <a:camera prst="perspectiveHeroicExtremeLeftFacing"/>
            <a:lightRig rig="threePt" dir="t"/>
          </a:scene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dirty="0" smtClean="0"/>
              <a:t>Ш4Р1 Куприн А. Избранные К92 произведения / А. Куприн. – М. : Современный писатель, 1993. – 384 с.</a:t>
            </a:r>
            <a:endParaRPr lang="ru-RU" sz="1600" dirty="0"/>
          </a:p>
        </p:txBody>
      </p:sp>
      <p:sp>
        <p:nvSpPr>
          <p:cNvPr id="4" name="Текст 3"/>
          <p:cNvSpPr>
            <a:spLocks noGrp="1"/>
          </p:cNvSpPr>
          <p:nvPr>
            <p:ph type="body" sz="half" idx="2"/>
          </p:nvPr>
        </p:nvSpPr>
        <p:spPr>
          <a:xfrm>
            <a:off x="457200" y="1628800"/>
            <a:ext cx="3008313" cy="4497363"/>
          </a:xfrm>
        </p:spPr>
        <p:txBody>
          <a:bodyPr>
            <a:normAutofit lnSpcReduction="10000"/>
          </a:bodyPr>
          <a:lstStyle/>
          <a:p>
            <a:pPr algn="just">
              <a:spcBef>
                <a:spcPts val="0"/>
              </a:spcBef>
            </a:pPr>
            <a:r>
              <a:rPr lang="ru-RU" sz="1600" dirty="0" smtClean="0"/>
              <a:t>   В книгу включены известные произведения А.И. Куприна: «Яма», «Гранатовый браслет», «Суламифь».</a:t>
            </a:r>
          </a:p>
          <a:p>
            <a:pPr algn="just">
              <a:spcBef>
                <a:spcPts val="0"/>
              </a:spcBef>
            </a:pPr>
            <a:r>
              <a:rPr lang="ru-RU" sz="1600" dirty="0" smtClean="0"/>
              <a:t>   В произведении «Гранатовый браслет» речь идёт о настоящей, испепеляющей любви. В основу этой книги положена настоящая история любви, которая имела место в реальной жизни, о которой автору довелось узнать. Очень утончённая история любви чиновника к молодой богатой и замужней даме.</a:t>
            </a:r>
          </a:p>
          <a:p>
            <a:pPr algn="just">
              <a:spcBef>
                <a:spcPts val="0"/>
              </a:spcBef>
            </a:pPr>
            <a:r>
              <a:rPr lang="ru-RU" sz="1600" dirty="0" smtClean="0"/>
              <a:t>   «Суламифь» – очень красивая и трогательная история любви тринадцатилетней девушки Суламифь и сорокапятилетнего царя Персии Соломона. </a:t>
            </a:r>
            <a:endParaRPr lang="ru-RU" sz="1600" dirty="0"/>
          </a:p>
        </p:txBody>
      </p:sp>
      <p:pic>
        <p:nvPicPr>
          <p:cNvPr id="17410" name="Picture 2" descr="D:\Документы библио\Труфанова\Ире\CCF27022015_00032.jpg"/>
          <p:cNvPicPr>
            <a:picLocks noGrp="1" noChangeAspect="1" noChangeArrowheads="1"/>
          </p:cNvPicPr>
          <p:nvPr>
            <p:ph idx="1"/>
          </p:nvPr>
        </p:nvPicPr>
        <p:blipFill>
          <a:blip r:embed="rId2" cstate="print"/>
          <a:srcRect r="37467" b="30088"/>
          <a:stretch>
            <a:fillRect/>
          </a:stretch>
        </p:blipFill>
        <p:spPr bwMode="auto">
          <a:xfrm>
            <a:off x="4932040" y="908720"/>
            <a:ext cx="2640992" cy="40920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995710"/>
          </a:xfrm>
        </p:spPr>
        <p:txBody>
          <a:bodyPr>
            <a:normAutofit/>
          </a:bodyPr>
          <a:lstStyle/>
          <a:p>
            <a:pPr algn="just"/>
            <a:r>
              <a:rPr lang="ru-RU" sz="1600" dirty="0" smtClean="0"/>
              <a:t>Ш4Р1 Куприн А.И. Повести и К92 рассказы / А.И. Куприн. – М. : Сов. Россия, 1987. – 416 с.</a:t>
            </a:r>
            <a:endParaRPr lang="ru-RU" sz="1600" dirty="0"/>
          </a:p>
        </p:txBody>
      </p:sp>
      <p:sp>
        <p:nvSpPr>
          <p:cNvPr id="4" name="Текст 3"/>
          <p:cNvSpPr>
            <a:spLocks noGrp="1"/>
          </p:cNvSpPr>
          <p:nvPr>
            <p:ph type="body" sz="half" idx="2"/>
          </p:nvPr>
        </p:nvSpPr>
        <p:spPr>
          <a:xfrm>
            <a:off x="457200" y="1435100"/>
            <a:ext cx="3034680" cy="4691063"/>
          </a:xfrm>
        </p:spPr>
        <p:txBody>
          <a:bodyPr>
            <a:normAutofit lnSpcReduction="10000"/>
          </a:bodyPr>
          <a:lstStyle/>
          <a:p>
            <a:pPr algn="just"/>
            <a:r>
              <a:rPr lang="ru-RU" sz="1600" dirty="0" smtClean="0"/>
              <a:t>В настоящем сборнике представлены произведения заветной для А.И. Куприна темы – темы любви. Созданные в основном в начале века, они глубоко социальны, в них писатель отобразил жизнь различных слоёв общества своего времени. Тема любви позволила писателю отразить свои гуманистические идеалы: нравственно-эстетическую ценность земного бытия, способность и устремлённость человека к высоким и самоотверженным чувствам, а с другой стороны – обнаружить во внутреннем мире личности мрачную печать противоречий эпохи. </a:t>
            </a:r>
            <a:endParaRPr lang="ru-RU" sz="1600" dirty="0"/>
          </a:p>
        </p:txBody>
      </p:sp>
      <p:pic>
        <p:nvPicPr>
          <p:cNvPr id="18434" name="Picture 2" descr="D:\Документы библио\Труфанова\Ире\CCF27022015_00033.jpg"/>
          <p:cNvPicPr>
            <a:picLocks noGrp="1" noChangeAspect="1" noChangeArrowheads="1"/>
          </p:cNvPicPr>
          <p:nvPr>
            <p:ph idx="1"/>
          </p:nvPr>
        </p:nvPicPr>
        <p:blipFill>
          <a:blip r:embed="rId2" cstate="print"/>
          <a:srcRect l="4563" r="40877" b="30088"/>
          <a:stretch>
            <a:fillRect/>
          </a:stretch>
        </p:blipFill>
        <p:spPr bwMode="auto">
          <a:xfrm>
            <a:off x="5214942" y="1071546"/>
            <a:ext cx="2923828" cy="40920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466728" cy="1067718"/>
          </a:xfrm>
        </p:spPr>
        <p:txBody>
          <a:bodyPr>
            <a:normAutofit/>
          </a:bodyPr>
          <a:lstStyle/>
          <a:p>
            <a:pPr algn="just"/>
            <a:r>
              <a:rPr lang="ru-RU" sz="1600" dirty="0" smtClean="0"/>
              <a:t>Ш4Р1  Куприн А.И. Поединок / </a:t>
            </a:r>
            <a:br>
              <a:rPr lang="ru-RU" sz="1600" dirty="0" smtClean="0"/>
            </a:br>
            <a:r>
              <a:rPr lang="ru-RU" sz="1600" dirty="0" smtClean="0"/>
              <a:t>К92 А.И. Куприн. – М. : Худож. лит., 1983. – 280 с. </a:t>
            </a:r>
            <a:endParaRPr lang="ru-RU" sz="1600" dirty="0"/>
          </a:p>
        </p:txBody>
      </p:sp>
      <p:sp>
        <p:nvSpPr>
          <p:cNvPr id="4" name="Текст 3"/>
          <p:cNvSpPr>
            <a:spLocks noGrp="1"/>
          </p:cNvSpPr>
          <p:nvPr>
            <p:ph type="body" sz="half" idx="2"/>
          </p:nvPr>
        </p:nvSpPr>
        <p:spPr>
          <a:xfrm>
            <a:off x="457200" y="1435100"/>
            <a:ext cx="3538736" cy="4691063"/>
          </a:xfrm>
        </p:spPr>
        <p:txBody>
          <a:bodyPr>
            <a:normAutofit lnSpcReduction="10000"/>
          </a:bodyPr>
          <a:lstStyle/>
          <a:p>
            <a:pPr algn="just">
              <a:spcBef>
                <a:spcPts val="0"/>
              </a:spcBef>
            </a:pPr>
            <a:r>
              <a:rPr lang="ru-RU" sz="1600" dirty="0" smtClean="0"/>
              <a:t>   Написанная во время русско-японской войны повесть Куприна «Поединок» вскрывает болезненные проблемы, назревшие в российской военной среде.</a:t>
            </a:r>
          </a:p>
          <a:p>
            <a:pPr algn="just">
              <a:spcBef>
                <a:spcPts val="0"/>
              </a:spcBef>
            </a:pPr>
            <a:r>
              <a:rPr lang="ru-RU" sz="1600" dirty="0" smtClean="0"/>
              <a:t>   В книге вы найдёте колоритные образы русских офицеров, философские размышления о человеке и великий накал страстей. В окружении пьянства, разврата и тупой армейской жизни вырисовывается светлый, романтичный образ молодого субалтерн-офицера Ромашова, взросление его души и поиск ответов на простые вопросы, поставленные самой жизнью. Отсутствие ясных целей, оторванность от реальности и любовь к замужней женщине приводят его к роковой дуэли.</a:t>
            </a:r>
            <a:endParaRPr lang="ru-RU" sz="1600" dirty="0"/>
          </a:p>
        </p:txBody>
      </p:sp>
      <p:pic>
        <p:nvPicPr>
          <p:cNvPr id="19458" name="Picture 2" descr="D:\Документы библио\Труфанова\Ире\CCF27022015_00034.jpg"/>
          <p:cNvPicPr>
            <a:picLocks noGrp="1" noChangeAspect="1" noChangeArrowheads="1"/>
          </p:cNvPicPr>
          <p:nvPr>
            <p:ph idx="1"/>
          </p:nvPr>
        </p:nvPicPr>
        <p:blipFill>
          <a:blip r:embed="rId2" cstate="print"/>
          <a:srcRect r="32352" b="31318"/>
          <a:stretch>
            <a:fillRect/>
          </a:stretch>
        </p:blipFill>
        <p:spPr bwMode="auto">
          <a:xfrm>
            <a:off x="5508104" y="1052736"/>
            <a:ext cx="2857016" cy="4020046"/>
          </a:xfrm>
          <a:prstGeom prst="rect">
            <a:avLst/>
          </a:prstGeom>
          <a:noFill/>
          <a:effectLst>
            <a:outerShdw blurRad="76200" dist="12700" dir="8100000" sy="-23000" kx="800400" algn="br" rotWithShape="0">
              <a:prstClr val="black">
                <a:alpha val="20000"/>
              </a:prstClr>
            </a:outerShdw>
            <a:reflection blurRad="6350" stA="50000" endA="275" endPos="40000" dist="101600" dir="5400000" sy="-100000" algn="bl" rotWithShape="0"/>
          </a:effectLst>
          <a:scene3d>
            <a:camera prst="perspectiveHeroicExtremeLeftFacing"/>
            <a:lightRig rig="threePt" dir="t"/>
          </a:scene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mp;Fcy;&amp;ocy;&amp;tcy;&amp;ocy;&amp;gcy;&amp;rcy;&amp;acy;&amp;fcy;&amp;icy;&amp;icy; &amp;IEcy;&amp;scy;&amp;iecy;&amp;ncy;&amp;icy;&amp;ncy;&amp;acy; &amp;Scy;&amp;iecy;&amp;rcy;&amp;gcy;&amp;iecy;&amp;yacy; &amp;Acy;&amp;lcy;&amp;iecy;&amp;kcy;&amp;scy;&amp;acy;&amp;ncy;&amp;dcy;&amp;rcy;&amp;ocy;&amp;vcy;&amp;icy;&amp;chcy;&amp;acy; - &quot;&amp;Ocy;&amp;bcy;&amp;ocy;&amp;icy;&quot;"/>
          <p:cNvPicPr>
            <a:picLocks noChangeAspect="1" noChangeArrowheads="1"/>
          </p:cNvPicPr>
          <p:nvPr/>
        </p:nvPicPr>
        <p:blipFill>
          <a:blip r:embed="rId2"/>
          <a:srcRect/>
          <a:stretch>
            <a:fillRect/>
          </a:stretch>
        </p:blipFill>
        <p:spPr bwMode="auto">
          <a:xfrm>
            <a:off x="5000628" y="857232"/>
            <a:ext cx="3500463" cy="4857784"/>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142844" y="857232"/>
            <a:ext cx="4071966" cy="563231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3 октября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120 лет</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поэта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Сергея </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Александровича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Есенина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(1895-1925)</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
            </a:r>
            <a:br>
              <a:rPr lang="ru-RU" sz="3600" b="1" dirty="0" smtClean="0">
                <a:ln w="11430"/>
                <a:solidFill>
                  <a:srgbClr val="0070C0"/>
                </a:solidFill>
                <a:effectLst>
                  <a:outerShdw blurRad="50800" dist="39000" dir="5460000" algn="tl">
                    <a:srgbClr val="000000">
                      <a:alpha val="38000"/>
                    </a:srgbClr>
                  </a:outerShdw>
                </a:effectLst>
              </a:rPr>
            </a:br>
            <a:endParaRPr lang="ru-RU" sz="3600" b="1" dirty="0">
              <a:ln w="11430"/>
              <a:solidFill>
                <a:srgbClr val="0070C0"/>
              </a:solidFill>
              <a:effectLst>
                <a:outerShdw blurRad="50800" dist="39000" dir="5460000" algn="tl">
                  <a:srgbClr val="000000">
                    <a:alpha val="38000"/>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68000">
              <a:schemeClr val="accent6">
                <a:lumMod val="50000"/>
                <a:alpha val="39000"/>
              </a:schemeClr>
            </a:gs>
            <a:gs pos="50000">
              <a:schemeClr val="accent2">
                <a:lumMod val="60000"/>
                <a:lumOff val="40000"/>
              </a:schemeClr>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26196"/>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Январь – Чехов А.П. – 155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Февраль – Пастернак Б.Л. – 125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Май – Шолохов М.А. – 110лет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Июнь – Твардовский А.Т. – 105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Сентябрь – Куприн А.И. – 145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Октябрь – Есенин С.А. – 120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                  Бунин И.А. – 145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Ноябрь – Блок А.А. – 135 лет</a:t>
            </a:r>
            <a:b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br>
            <a:r>
              <a:rPr lang="ru-RU" sz="3800" b="1" spc="50" dirty="0" smtClean="0">
                <a:ln w="11430"/>
                <a:solidFill>
                  <a:schemeClr val="accent2">
                    <a:lumMod val="75000"/>
                  </a:schemeClr>
                </a:solidFill>
                <a:effectLst>
                  <a:outerShdw blurRad="76200" dist="50800" dir="5400000" algn="tl" rotWithShape="0">
                    <a:srgbClr val="000000">
                      <a:alpha val="65000"/>
                    </a:srgbClr>
                  </a:outerShdw>
                </a:effectLst>
              </a:rPr>
              <a:t>Декабрь – Фет А.А. – 195 лет</a:t>
            </a:r>
            <a:endParaRPr lang="ru-RU" sz="3800" b="1" spc="50" dirty="0">
              <a:ln w="11430"/>
              <a:solidFill>
                <a:schemeClr val="accent2">
                  <a:lumMod val="75000"/>
                </a:schemeClr>
              </a:solidFill>
              <a:effectLst>
                <a:outerShdw blurRad="76200" dist="50800" dir="5400000" algn="tl" rotWithShape="0">
                  <a:srgbClr val="000000">
                    <a:alpha val="65000"/>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38736" cy="1139726"/>
          </a:xfrm>
        </p:spPr>
        <p:txBody>
          <a:bodyPr>
            <a:normAutofit/>
          </a:bodyPr>
          <a:lstStyle/>
          <a:p>
            <a:pPr algn="just"/>
            <a:r>
              <a:rPr lang="ru-RU" sz="1600" dirty="0" smtClean="0"/>
              <a:t>Ш4Р7 Есенин С.А. Снежные ветры: Е82 стихотворения, поэмы / С.А. Есенин –М. : Сов. Россия, 1985. - 240 с.</a:t>
            </a:r>
            <a:endParaRPr lang="ru-RU" sz="1600" dirty="0"/>
          </a:p>
        </p:txBody>
      </p:sp>
      <p:sp>
        <p:nvSpPr>
          <p:cNvPr id="4" name="Текст 3"/>
          <p:cNvSpPr>
            <a:spLocks noGrp="1"/>
          </p:cNvSpPr>
          <p:nvPr>
            <p:ph type="body" sz="half" idx="2"/>
          </p:nvPr>
        </p:nvSpPr>
        <p:spPr>
          <a:xfrm>
            <a:off x="457200" y="1556792"/>
            <a:ext cx="3610744" cy="4569371"/>
          </a:xfrm>
        </p:spPr>
        <p:txBody>
          <a:bodyPr>
            <a:normAutofit lnSpcReduction="10000"/>
          </a:bodyPr>
          <a:lstStyle/>
          <a:p>
            <a:pPr algn="just"/>
            <a:r>
              <a:rPr lang="ru-RU" sz="1600" dirty="0" smtClean="0"/>
              <a:t>В книге С. А. Есенина «Снежные ветры: стихотворения, поэмы» представлены наиболее значительные произведения поэта (стихотворения и поэмы). Также в издании, С.П. Кошечкиным написано «Песенное слово», в котором автор статьи описывает то, как Сергей Есенин начинал писать свои первые произведения. Поэт очень рано подружился с книгой. Его любимым чтением были стихи Пушкина и Лермонтова, Кольцова и Некрасова… Их влияние в первых есенинских стихах весьма ощутимо. С Есениным в русскую литературу пришел русский поэт от земли, художник с широкой и нежной душой. Он сказал о родной земле, о России так, как до него не говорил никто.  </a:t>
            </a:r>
          </a:p>
          <a:p>
            <a:pPr algn="just"/>
            <a:endParaRPr lang="ru-RU" sz="1600" dirty="0"/>
          </a:p>
        </p:txBody>
      </p:sp>
      <p:pic>
        <p:nvPicPr>
          <p:cNvPr id="20482" name="Picture 2" descr="D:\Документы библио\Труфанова\Ире\CCF27022015_00019.jpg"/>
          <p:cNvPicPr>
            <a:picLocks noGrp="1" noChangeAspect="1" noChangeArrowheads="1"/>
          </p:cNvPicPr>
          <p:nvPr>
            <p:ph idx="1"/>
          </p:nvPr>
        </p:nvPicPr>
        <p:blipFill>
          <a:blip r:embed="rId2" cstate="print"/>
          <a:srcRect r="40877" b="30088"/>
          <a:stretch>
            <a:fillRect/>
          </a:stretch>
        </p:blipFill>
        <p:spPr bwMode="auto">
          <a:xfrm>
            <a:off x="5572132" y="928670"/>
            <a:ext cx="2928958" cy="4092054"/>
          </a:xfrm>
          <a:prstGeom prst="rect">
            <a:avLst/>
          </a:prstGeom>
          <a:noFill/>
          <a:effectLst>
            <a:reflection blurRad="6350" stA="50000" endA="275" endPos="40000" dist="101600" dir="5400000" sy="-100000" algn="bl" rotWithShape="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754760" cy="1067718"/>
          </a:xfrm>
        </p:spPr>
        <p:txBody>
          <a:bodyPr>
            <a:normAutofit/>
          </a:bodyPr>
          <a:lstStyle/>
          <a:p>
            <a:pPr algn="just"/>
            <a:r>
              <a:rPr lang="ru-RU" sz="1600" dirty="0" smtClean="0"/>
              <a:t>Ш6Р7 Есенин С.А. Стихотворения и </a:t>
            </a:r>
            <a:br>
              <a:rPr lang="ru-RU" sz="1600" dirty="0" smtClean="0"/>
            </a:br>
            <a:r>
              <a:rPr lang="ru-RU" sz="1600" dirty="0" smtClean="0"/>
              <a:t>Е82 поэмы / С.А. Есенин. – М. : Советская Россия, 1985. – 272 с.</a:t>
            </a:r>
            <a:endParaRPr lang="ru-RU" sz="1600" dirty="0"/>
          </a:p>
        </p:txBody>
      </p:sp>
      <p:sp>
        <p:nvSpPr>
          <p:cNvPr id="4" name="Текст 3"/>
          <p:cNvSpPr>
            <a:spLocks noGrp="1"/>
          </p:cNvSpPr>
          <p:nvPr>
            <p:ph type="body" sz="half" idx="2"/>
          </p:nvPr>
        </p:nvSpPr>
        <p:spPr>
          <a:xfrm>
            <a:off x="457200" y="1435100"/>
            <a:ext cx="3898776" cy="5018236"/>
          </a:xfrm>
        </p:spPr>
        <p:txBody>
          <a:bodyPr>
            <a:normAutofit/>
          </a:bodyPr>
          <a:lstStyle/>
          <a:p>
            <a:pPr algn="just">
              <a:spcBef>
                <a:spcPts val="0"/>
              </a:spcBef>
            </a:pPr>
            <a:r>
              <a:rPr lang="ru-RU" sz="1600" dirty="0" smtClean="0"/>
              <a:t>   В книгу знаменитого русского поэта Сергея Есенина (1895-1925) вошли лучшие произведения (стихотворения и поэмы), написанные в разные годы. Сборник издается к 90-летию со дня рождения поэта. </a:t>
            </a:r>
          </a:p>
          <a:p>
            <a:pPr algn="just">
              <a:spcBef>
                <a:spcPts val="0"/>
              </a:spcBef>
            </a:pPr>
            <a:r>
              <a:rPr lang="ru-RU" sz="1600" dirty="0" smtClean="0"/>
              <a:t>   В вступительной статье И.К. Сушилиной рассказывается о поэзии знаменитого поэта - Сергея Есенина.  Его поэзия стала неотъемлемой частью духовной культуры нации. Есенин принадлежит к тем художникам, произведениям которых свойственна великая простота. Они понятны любому читателю. Стихи поэта входят в душу, сливаются с чувством любви к Родине. Именно это чувство нерасторжимой связи с родной землей и есть суть есенинского поэтического мира.</a:t>
            </a:r>
          </a:p>
          <a:p>
            <a:pPr algn="just"/>
            <a:endParaRPr lang="ru-RU" sz="1600" dirty="0"/>
          </a:p>
        </p:txBody>
      </p:sp>
      <p:pic>
        <p:nvPicPr>
          <p:cNvPr id="21506" name="Picture 2" descr="D:\Документы библио\Труфанова\Ире\CCF27022015_00020.jpg"/>
          <p:cNvPicPr>
            <a:picLocks noGrp="1" noChangeAspect="1" noChangeArrowheads="1"/>
          </p:cNvPicPr>
          <p:nvPr>
            <p:ph idx="1"/>
          </p:nvPr>
        </p:nvPicPr>
        <p:blipFill>
          <a:blip r:embed="rId2" cstate="print"/>
          <a:srcRect r="36915" b="42390"/>
          <a:stretch>
            <a:fillRect/>
          </a:stretch>
        </p:blipFill>
        <p:spPr bwMode="auto">
          <a:xfrm>
            <a:off x="5286380" y="857232"/>
            <a:ext cx="3143272" cy="4357717"/>
          </a:xfrm>
          <a:prstGeom prst="rect">
            <a:avLst/>
          </a:prstGeom>
          <a:noFill/>
          <a:effectLst>
            <a:glow rad="228600">
              <a:schemeClr val="accent2">
                <a:satMod val="175000"/>
                <a:alpha val="40000"/>
              </a:schemeClr>
            </a:glo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38736" cy="1571774"/>
          </a:xfrm>
        </p:spPr>
        <p:txBody>
          <a:bodyPr>
            <a:normAutofit/>
          </a:bodyPr>
          <a:lstStyle/>
          <a:p>
            <a:pPr algn="just"/>
            <a:r>
              <a:rPr lang="ru-RU" sz="1600" dirty="0" smtClean="0"/>
              <a:t>Ш4Р6 Есенин С.А. Собрание </a:t>
            </a:r>
            <a:br>
              <a:rPr lang="ru-RU" sz="1600" dirty="0" smtClean="0"/>
            </a:br>
            <a:r>
              <a:rPr lang="ru-RU" sz="1600" dirty="0" smtClean="0"/>
              <a:t>Е82 стихотворений. Т. 3: репринтное воспроизведение издания 1926 г. / С.А. Есенин. – М. : ТОО «Кузнецкий мост», ГФ «Полиграф ресурсы», 1994. – 198 с.</a:t>
            </a:r>
            <a:endParaRPr lang="ru-RU" sz="1600" dirty="0"/>
          </a:p>
        </p:txBody>
      </p:sp>
      <p:sp>
        <p:nvSpPr>
          <p:cNvPr id="4" name="Текст 3"/>
          <p:cNvSpPr>
            <a:spLocks noGrp="1"/>
          </p:cNvSpPr>
          <p:nvPr>
            <p:ph type="body" sz="half" idx="2"/>
          </p:nvPr>
        </p:nvSpPr>
        <p:spPr>
          <a:xfrm>
            <a:off x="457200" y="1916832"/>
            <a:ext cx="3538736" cy="4752528"/>
          </a:xfrm>
        </p:spPr>
        <p:txBody>
          <a:bodyPr>
            <a:normAutofit/>
          </a:bodyPr>
          <a:lstStyle/>
          <a:p>
            <a:pPr algn="just">
              <a:spcBef>
                <a:spcPts val="0"/>
              </a:spcBef>
            </a:pPr>
            <a:r>
              <a:rPr lang="ru-RU" sz="1600" dirty="0" smtClean="0"/>
              <a:t>   В издание вошли известные произведения (стихотворения) поэта, а также воспоминания о великом русском поэте. </a:t>
            </a:r>
          </a:p>
          <a:p>
            <a:pPr algn="just">
              <a:spcBef>
                <a:spcPts val="0"/>
              </a:spcBef>
            </a:pPr>
            <a:r>
              <a:rPr lang="ru-RU" sz="1600" dirty="0" smtClean="0"/>
              <a:t>   В статье А.К. Воронского «Сергей Есенин», Есенин описывается как великий поэт земли российской, человек обнаженного сердца, примерявший в жизни и в творчестве всевозможные маски - от деревенского Леля до уличного повесы и хулигана. Но чем дальше отделяет нас время от суетной молвы и односторонних суждений о Есенине, тем полнее и ярче выступает певучий дар его славянской души, его единственная и постоянная любовь – Русь.</a:t>
            </a:r>
          </a:p>
          <a:p>
            <a:endParaRPr lang="ru-RU" dirty="0"/>
          </a:p>
        </p:txBody>
      </p:sp>
      <p:pic>
        <p:nvPicPr>
          <p:cNvPr id="22530" name="Picture 2" descr="D:\Документы библио\Труфанова\Ире\CCF27022015_00021.jpg"/>
          <p:cNvPicPr>
            <a:picLocks noGrp="1" noChangeAspect="1" noChangeArrowheads="1"/>
          </p:cNvPicPr>
          <p:nvPr>
            <p:ph idx="1"/>
          </p:nvPr>
        </p:nvPicPr>
        <p:blipFill>
          <a:blip r:embed="rId2" cstate="print"/>
          <a:srcRect r="42582" b="43620"/>
          <a:stretch>
            <a:fillRect/>
          </a:stretch>
        </p:blipFill>
        <p:spPr bwMode="auto">
          <a:xfrm>
            <a:off x="5072066" y="1214422"/>
            <a:ext cx="3071834" cy="4026817"/>
          </a:xfrm>
          <a:prstGeom prst="rect">
            <a:avLst/>
          </a:prstGeom>
          <a:noFill/>
          <a:effectLst>
            <a:glow rad="228600">
              <a:schemeClr val="accent1">
                <a:satMod val="175000"/>
                <a:alpha val="40000"/>
              </a:schemeClr>
            </a:glow>
          </a:effectLst>
          <a:scene3d>
            <a:camera prst="perspectiveHeroicExtremeLeftFacing"/>
            <a:lightRig rig="threePt" dir="t"/>
          </a:scene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754760" cy="1355750"/>
          </a:xfrm>
        </p:spPr>
        <p:txBody>
          <a:bodyPr>
            <a:normAutofit/>
          </a:bodyPr>
          <a:lstStyle/>
          <a:p>
            <a:pPr algn="just"/>
            <a:r>
              <a:rPr lang="ru-RU" sz="1600" dirty="0" smtClean="0"/>
              <a:t>Ш4Р6 Есенин С.А. Собрание сочинений:  Е82 В 2т. Т.2. Стихотворения. Проза. Статьи. Письма / С.А. Есенин. –М. : Советская Россия: Современник, 1990. – 384 с.</a:t>
            </a:r>
            <a:endParaRPr lang="ru-RU" sz="1600" dirty="0"/>
          </a:p>
        </p:txBody>
      </p:sp>
      <p:sp>
        <p:nvSpPr>
          <p:cNvPr id="4" name="Текст 3"/>
          <p:cNvSpPr>
            <a:spLocks noGrp="1"/>
          </p:cNvSpPr>
          <p:nvPr>
            <p:ph type="body" sz="half" idx="2"/>
          </p:nvPr>
        </p:nvSpPr>
        <p:spPr>
          <a:xfrm>
            <a:off x="457200" y="1700808"/>
            <a:ext cx="3682752" cy="4608512"/>
          </a:xfrm>
        </p:spPr>
        <p:txBody>
          <a:bodyPr>
            <a:normAutofit/>
          </a:bodyPr>
          <a:lstStyle/>
          <a:p>
            <a:pPr algn="just">
              <a:spcBef>
                <a:spcPts val="0"/>
              </a:spcBef>
            </a:pPr>
            <a:r>
              <a:rPr lang="ru-RU" sz="1600" dirty="0" smtClean="0"/>
              <a:t>   В настоящий том включены стихотворения, не вошедшие в основное Собрание, проза поэта, его статьи и письма. </a:t>
            </a:r>
          </a:p>
          <a:p>
            <a:pPr algn="just">
              <a:spcBef>
                <a:spcPts val="0"/>
              </a:spcBef>
            </a:pPr>
            <a:r>
              <a:rPr lang="ru-RU" sz="1600" dirty="0" smtClean="0"/>
              <a:t>   Под обложкой этой книги представлен Сергей Есенин во всех ипостасях: в стихотворениях, в прозе, в поэмах - больших, малых и драматической. Он неподдельно откровенен в своей исповедальности, пронзителен в своей лиричности. Под очарование особой есенинской музыки по-прежнему попадает читатель любого возраста и воззрений. Есенин точно вывел эту формулу неугасающей народной любви к его поэзии.</a:t>
            </a:r>
          </a:p>
          <a:p>
            <a:pPr algn="just"/>
            <a:endParaRPr lang="ru-RU" sz="1600" dirty="0"/>
          </a:p>
        </p:txBody>
      </p:sp>
      <p:pic>
        <p:nvPicPr>
          <p:cNvPr id="23554" name="Picture 2" descr="D:\Документы библио\Труфанова\Ире\CCF27022015_00022.jpg"/>
          <p:cNvPicPr>
            <a:picLocks noGrp="1" noChangeAspect="1" noChangeArrowheads="1"/>
          </p:cNvPicPr>
          <p:nvPr>
            <p:ph idx="1"/>
          </p:nvPr>
        </p:nvPicPr>
        <p:blipFill>
          <a:blip r:embed="rId2" cstate="print"/>
          <a:srcRect r="37467" b="30088"/>
          <a:stretch>
            <a:fillRect/>
          </a:stretch>
        </p:blipFill>
        <p:spPr bwMode="auto">
          <a:xfrm>
            <a:off x="5429256" y="785794"/>
            <a:ext cx="3214710" cy="4377806"/>
          </a:xfrm>
          <a:prstGeom prst="rect">
            <a:avLst/>
          </a:prstGeom>
          <a:noFill/>
          <a:effectLst>
            <a:reflection blurRad="6350" stA="50000" endA="275" endPos="40000" dist="101600" dir="5400000" sy="-100000" algn="bl" rotWithShape="0"/>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amp;Icy;&amp;vcy;&amp;acy;&amp;ncy; &amp;Acy;&amp;lcy;&amp;iecy;&amp;kcy;&amp;scy;&amp;iecy;&amp;iecy;&amp;vcy;&amp;icy;&amp;chcy; &amp;Bcy;&amp;ucy;&amp;ncy;&amp;icy;&amp;ncy; - &amp;Fcy;&amp;ocy;&amp;tcy;&amp;ocy; 3638/3"/>
          <p:cNvPicPr>
            <a:picLocks noChangeAspect="1" noChangeArrowheads="1"/>
          </p:cNvPicPr>
          <p:nvPr/>
        </p:nvPicPr>
        <p:blipFill>
          <a:blip r:embed="rId2"/>
          <a:srcRect/>
          <a:stretch>
            <a:fillRect/>
          </a:stretch>
        </p:blipFill>
        <p:spPr bwMode="auto">
          <a:xfrm>
            <a:off x="5000628" y="785794"/>
            <a:ext cx="3571900" cy="4786346"/>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285720" y="1071546"/>
            <a:ext cx="4071966" cy="452431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22 октября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145 лет </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писателя</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Ивана Алексеевича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Бунина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(1870-1953)</a:t>
            </a:r>
            <a:br>
              <a:rPr lang="ru-RU" sz="3600" b="1" dirty="0" smtClean="0">
                <a:ln w="11430"/>
                <a:solidFill>
                  <a:srgbClr val="0070C0"/>
                </a:solidFill>
                <a:effectLst>
                  <a:outerShdw blurRad="50800" dist="39000" dir="5460000" algn="tl">
                    <a:srgbClr val="000000">
                      <a:alpha val="38000"/>
                    </a:srgbClr>
                  </a:outerShdw>
                </a:effectLst>
              </a:rPr>
            </a:b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402832" cy="1067718"/>
          </a:xfrm>
        </p:spPr>
        <p:txBody>
          <a:bodyPr>
            <a:normAutofit/>
          </a:bodyPr>
          <a:lstStyle/>
          <a:p>
            <a:pPr algn="just"/>
            <a:r>
              <a:rPr lang="ru-RU" sz="1600" dirty="0" smtClean="0"/>
              <a:t>Ш4Р1 Бунин И.А. Солнечный </a:t>
            </a:r>
            <a:br>
              <a:rPr lang="ru-RU" sz="1600" dirty="0" smtClean="0"/>
            </a:br>
            <a:r>
              <a:rPr lang="ru-RU" sz="1600" dirty="0" smtClean="0"/>
              <a:t>Б91удар: рассказы / И.А. Бунин. – Ю. – С. : Малое предприятие «Надежда – 1», 1992. – 470 с.</a:t>
            </a:r>
            <a:endParaRPr lang="ru-RU" sz="1600" dirty="0"/>
          </a:p>
        </p:txBody>
      </p:sp>
      <p:sp>
        <p:nvSpPr>
          <p:cNvPr id="4" name="Текст 3"/>
          <p:cNvSpPr>
            <a:spLocks noGrp="1"/>
          </p:cNvSpPr>
          <p:nvPr>
            <p:ph type="body" sz="half" idx="2"/>
          </p:nvPr>
        </p:nvSpPr>
        <p:spPr>
          <a:xfrm>
            <a:off x="457200" y="1435100"/>
            <a:ext cx="4474840" cy="4691063"/>
          </a:xfrm>
        </p:spPr>
        <p:txBody>
          <a:bodyPr>
            <a:normAutofit lnSpcReduction="10000"/>
          </a:bodyPr>
          <a:lstStyle/>
          <a:p>
            <a:pPr algn="just">
              <a:spcBef>
                <a:spcPts val="0"/>
              </a:spcBef>
            </a:pPr>
            <a:r>
              <a:rPr lang="ru-RU" sz="1600" dirty="0" smtClean="0"/>
              <a:t>   Бунин в «Солнечном ударе» принципиально переосмысливает тему любви. Для него чувство, внезапно возникающее между случайными попутчиками на пароходе, оказывается столь же бесценным, как и любовь. Причём именно любовь и есть это пьянящее, самозабвенное, внезапно возникающее чувство, вызывающее ассоциацию с солнечным ударом.</a:t>
            </a:r>
          </a:p>
          <a:p>
            <a:pPr algn="just">
              <a:spcBef>
                <a:spcPts val="0"/>
              </a:spcBef>
            </a:pPr>
            <a:r>
              <a:rPr lang="ru-RU" sz="1600" dirty="0" smtClean="0"/>
              <a:t>   Весь рассказ «Солнечный удар», выросший из одного мысленного «представления о выходе на палубу из света в мрак летней ночи на Волге», посвящён описанию этого погружения во тьму, которое переживает поручик, потерявший свою случайную возлюбленную. </a:t>
            </a:r>
          </a:p>
          <a:p>
            <a:pPr algn="just">
              <a:spcBef>
                <a:spcPts val="0"/>
              </a:spcBef>
            </a:pPr>
            <a:r>
              <a:rPr lang="ru-RU" sz="1600" dirty="0" smtClean="0"/>
              <a:t>   Бунин очень осторожно раскрывает неоднозначный смысл своего произведения. Он не даёт участникам кратковременного романа сразу понять, что с ними произошло. Думать о будущем – нет времени. Есть только миг, миг всепоглощающей страсти.</a:t>
            </a:r>
            <a:endParaRPr lang="ru-RU" sz="1600" dirty="0"/>
          </a:p>
        </p:txBody>
      </p:sp>
      <p:pic>
        <p:nvPicPr>
          <p:cNvPr id="24578" name="Picture 2" descr="D:\Документы библио\Труфанова\Ире\CCF27022015_00007.jpg"/>
          <p:cNvPicPr>
            <a:picLocks noGrp="1" noChangeAspect="1" noChangeArrowheads="1"/>
          </p:cNvPicPr>
          <p:nvPr>
            <p:ph idx="1"/>
          </p:nvPr>
        </p:nvPicPr>
        <p:blipFill>
          <a:blip r:embed="rId2" cstate="print"/>
          <a:srcRect r="37467" b="30088"/>
          <a:stretch>
            <a:fillRect/>
          </a:stretch>
        </p:blipFill>
        <p:spPr bwMode="auto">
          <a:xfrm>
            <a:off x="5868144" y="1052736"/>
            <a:ext cx="2640992" cy="4092054"/>
          </a:xfrm>
          <a:prstGeom prst="rect">
            <a:avLst/>
          </a:prstGeom>
          <a:noFill/>
          <a:effectLst>
            <a:outerShdw blurRad="76200" dist="12700" dir="8100000" sy="-23000" kx="800400" algn="br" rotWithShape="0">
              <a:prstClr val="black">
                <a:alpha val="20000"/>
              </a:prstClr>
            </a:outerShdw>
          </a:effectLst>
          <a:scene3d>
            <a:camera prst="perspectiveHeroicExtremeLeftFacing"/>
            <a:lightRig rig="threePt" dir="t"/>
          </a:scene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690864" cy="851694"/>
          </a:xfrm>
        </p:spPr>
        <p:txBody>
          <a:bodyPr>
            <a:normAutofit/>
          </a:bodyPr>
          <a:lstStyle/>
          <a:p>
            <a:pPr algn="just"/>
            <a:r>
              <a:rPr lang="ru-RU" sz="1600" dirty="0" smtClean="0"/>
              <a:t>Ш4Р1 Бунин И.А. Сочинения. В </a:t>
            </a:r>
            <a:br>
              <a:rPr lang="ru-RU" sz="1600" dirty="0" smtClean="0"/>
            </a:br>
            <a:r>
              <a:rPr lang="ru-RU" sz="1600" dirty="0" smtClean="0"/>
              <a:t>Б91 3-х т. Т. 2. Повести и рассказы. 1914-1930. /И.А. Бунин. – М. : Худож. лит., 1982. – 558 с.</a:t>
            </a:r>
            <a:endParaRPr lang="ru-RU" sz="1600" dirty="0"/>
          </a:p>
        </p:txBody>
      </p:sp>
      <p:sp>
        <p:nvSpPr>
          <p:cNvPr id="4" name="Текст 3"/>
          <p:cNvSpPr>
            <a:spLocks noGrp="1"/>
          </p:cNvSpPr>
          <p:nvPr>
            <p:ph type="body" sz="half" idx="2"/>
          </p:nvPr>
        </p:nvSpPr>
        <p:spPr>
          <a:xfrm>
            <a:off x="457200" y="1435100"/>
            <a:ext cx="4762872" cy="5234260"/>
          </a:xfrm>
        </p:spPr>
        <p:txBody>
          <a:bodyPr>
            <a:normAutofit lnSpcReduction="10000"/>
          </a:bodyPr>
          <a:lstStyle/>
          <a:p>
            <a:pPr algn="just">
              <a:spcBef>
                <a:spcPts val="0"/>
              </a:spcBef>
            </a:pPr>
            <a:r>
              <a:rPr lang="ru-RU" sz="1600" dirty="0" smtClean="0"/>
              <a:t>   Во второй том входят повести и рассказы И.А. Бунина 1914-1930 годов. Среди них шедевры зрелой прозы писателя: «Господин из Сан-Франциско», «Лёгкое дыхание», «Сны Чанга», «Косцы», «Солнечный удар», «Митина любовь» и др.</a:t>
            </a:r>
          </a:p>
          <a:p>
            <a:pPr algn="just">
              <a:spcBef>
                <a:spcPts val="0"/>
              </a:spcBef>
            </a:pPr>
            <a:r>
              <a:rPr lang="ru-RU" sz="1600" dirty="0" smtClean="0"/>
              <a:t>   В открывающем том рассказе «Весенний вечер» завершается крестьянская тема дореволюционной прозы Бунина. Здесь он уже не в первый раз говорит о двух противоположных началах в характере русского крестьянина.</a:t>
            </a:r>
          </a:p>
          <a:p>
            <a:pPr algn="just">
              <a:spcBef>
                <a:spcPts val="0"/>
              </a:spcBef>
            </a:pPr>
            <a:r>
              <a:rPr lang="ru-RU" sz="1600" dirty="0" smtClean="0"/>
              <a:t>   При чтении  произведения «Господин из Сан-Франциско», первое, что бросается в глаза - библейские и мифологические ассоциации. Почему именно «из Сан-Франциско»? Разве мало в Америке городов, где мог родиться и прожить свою жизнь господин пятидесяти восьми лет, отправившийся с семьёй путешествовать по Европе, а до этого работавший «не покладая рук». Как замечает писатель, господина из Сан-Франциско постоянно сопровождала «толпа тех, на обязанности которых лежало достойно принять» его. И «так было всюду…». И господин из Сан-Франциско твёрдо убеждён, что так должно было быть всегда.</a:t>
            </a:r>
            <a:endParaRPr lang="ru-RU" sz="1600" dirty="0"/>
          </a:p>
        </p:txBody>
      </p:sp>
      <p:pic>
        <p:nvPicPr>
          <p:cNvPr id="25602" name="Picture 2" descr="D:\Документы библио\Труфанова\Ире\CCF27022015_00008.jpg"/>
          <p:cNvPicPr>
            <a:picLocks noGrp="1" noChangeAspect="1" noChangeArrowheads="1"/>
          </p:cNvPicPr>
          <p:nvPr>
            <p:ph idx="1"/>
          </p:nvPr>
        </p:nvPicPr>
        <p:blipFill>
          <a:blip r:embed="rId2" cstate="print"/>
          <a:srcRect r="37467" b="30088"/>
          <a:stretch>
            <a:fillRect/>
          </a:stretch>
        </p:blipFill>
        <p:spPr bwMode="auto">
          <a:xfrm>
            <a:off x="5857884" y="1100303"/>
            <a:ext cx="2928958" cy="420617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923702"/>
          </a:xfrm>
        </p:spPr>
        <p:txBody>
          <a:bodyPr>
            <a:normAutofit/>
          </a:bodyPr>
          <a:lstStyle/>
          <a:p>
            <a:pPr algn="just"/>
            <a:r>
              <a:rPr lang="ru-RU" sz="1600" dirty="0" smtClean="0"/>
              <a:t>Ш4Р1 Бунин И.А. Тёмные аллеи  Б91 / И.А. Бунин. – М. : Худож. лит., 1991. – 252 с.</a:t>
            </a:r>
            <a:endParaRPr lang="ru-RU" sz="1600" dirty="0"/>
          </a:p>
        </p:txBody>
      </p:sp>
      <p:sp>
        <p:nvSpPr>
          <p:cNvPr id="4" name="Текст 3"/>
          <p:cNvSpPr>
            <a:spLocks noGrp="1"/>
          </p:cNvSpPr>
          <p:nvPr>
            <p:ph type="body" sz="half" idx="2"/>
          </p:nvPr>
        </p:nvSpPr>
        <p:spPr>
          <a:xfrm>
            <a:off x="457200" y="1484784"/>
            <a:ext cx="3008313" cy="4641379"/>
          </a:xfrm>
        </p:spPr>
        <p:txBody>
          <a:bodyPr>
            <a:normAutofit/>
          </a:bodyPr>
          <a:lstStyle/>
          <a:p>
            <a:pPr algn="just"/>
            <a:r>
              <a:rPr lang="ru-RU" sz="1600" dirty="0" smtClean="0"/>
              <a:t>«Тёмные аллеи» единственная в своём роде книга в русской литературе, где всё о любви. Книга для настоящих романтиков. Для тех, кто верит в любовь в любом возрасте. В этой книге очень красивые рассказы о любви. Рассказанные в ней истории отношений двоих, окрашены изысканным эротизмом и психологичностью. И каждая из историй – «тёмная аллея» в самом запутанном из лабиринтов мира – в извечном переплетении мыслей и чувств, в бесконечной Любви-Войне, в коей не бывает победителей…</a:t>
            </a:r>
            <a:endParaRPr lang="ru-RU" sz="1600" dirty="0"/>
          </a:p>
        </p:txBody>
      </p:sp>
      <p:pic>
        <p:nvPicPr>
          <p:cNvPr id="26626" name="Picture 2" descr="D:\Документы библио\Труфанова\Ире\CCF27022015_00009.jpg"/>
          <p:cNvPicPr>
            <a:picLocks noGrp="1" noChangeAspect="1" noChangeArrowheads="1"/>
          </p:cNvPicPr>
          <p:nvPr>
            <p:ph idx="1"/>
          </p:nvPr>
        </p:nvPicPr>
        <p:blipFill>
          <a:blip r:embed="rId2" cstate="print"/>
          <a:srcRect r="44287" b="32548"/>
          <a:stretch>
            <a:fillRect/>
          </a:stretch>
        </p:blipFill>
        <p:spPr bwMode="auto">
          <a:xfrm>
            <a:off x="5148064" y="1124744"/>
            <a:ext cx="2352960" cy="3948038"/>
          </a:xfrm>
          <a:prstGeom prst="rect">
            <a:avLst/>
          </a:prstGeom>
          <a:noFill/>
          <a:effectLst>
            <a:reflection blurRad="6350" stA="50000" endA="275" endPos="40000" dist="101600" dir="5400000" sy="-100000" algn="bl" rotWithShape="0"/>
          </a:effectLst>
          <a:scene3d>
            <a:camera prst="perspectiveHeroicExtremeLeftFacing"/>
            <a:lightRig rig="threePt" dir="t"/>
          </a:scene3d>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538736" cy="923702"/>
          </a:xfrm>
        </p:spPr>
        <p:txBody>
          <a:bodyPr>
            <a:normAutofit/>
          </a:bodyPr>
          <a:lstStyle/>
          <a:p>
            <a:pPr algn="just"/>
            <a:r>
              <a:rPr lang="ru-RU" sz="1600" dirty="0" smtClean="0"/>
              <a:t>Ш4Р1 Бунин И.А. Деревня; </a:t>
            </a:r>
            <a:br>
              <a:rPr lang="ru-RU" sz="1600" dirty="0" smtClean="0"/>
            </a:br>
            <a:r>
              <a:rPr lang="ru-RU" sz="1600" dirty="0" smtClean="0"/>
              <a:t>Б91 Повести и рассказы / И.А. Бунин. – М. : Худож. лит., 1990. – 319 с.</a:t>
            </a:r>
            <a:endParaRPr lang="ru-RU" sz="1600" dirty="0"/>
          </a:p>
        </p:txBody>
      </p:sp>
      <p:sp>
        <p:nvSpPr>
          <p:cNvPr id="4" name="Текст 3"/>
          <p:cNvSpPr>
            <a:spLocks noGrp="1"/>
          </p:cNvSpPr>
          <p:nvPr>
            <p:ph type="body" sz="half" idx="2"/>
          </p:nvPr>
        </p:nvSpPr>
        <p:spPr>
          <a:xfrm>
            <a:off x="457200" y="1435100"/>
            <a:ext cx="3610744" cy="5090244"/>
          </a:xfrm>
        </p:spPr>
        <p:txBody>
          <a:bodyPr>
            <a:normAutofit lnSpcReduction="10000"/>
          </a:bodyPr>
          <a:lstStyle/>
          <a:p>
            <a:pPr algn="just">
              <a:spcBef>
                <a:spcPts val="0"/>
              </a:spcBef>
            </a:pPr>
            <a:r>
              <a:rPr lang="ru-RU" sz="1600" dirty="0" smtClean="0"/>
              <a:t>   В «Деревне» всё раскалено, порой тенденциозно, всё бьёт читателя по душе, повествование нередко перенасыщено жестокими, беспощадными подробностями.  Иного читателя может оттолкнуть такая суровость, такое нагнетение безотрадных  картин русской жизни. </a:t>
            </a:r>
          </a:p>
          <a:p>
            <a:pPr algn="just">
              <a:spcBef>
                <a:spcPts val="0"/>
              </a:spcBef>
            </a:pPr>
            <a:r>
              <a:rPr lang="ru-RU" sz="1600" dirty="0" smtClean="0"/>
              <a:t>   «Деревня» необычна по жанру, по стилю, по проблематике, по охвату и сцеплению сцен, событий, главных и эпизодических персонажей. Она требует от читателя не просто внимательного чтения, но большой культуры, сосредоточенности ума и души, способности мыслить о России, её прошлом, настоящем и будущем, о связи бытовой повседневности, «частной» жизни с событиями масштабными, социально-историческими.</a:t>
            </a:r>
            <a:endParaRPr lang="ru-RU" sz="1600" dirty="0"/>
          </a:p>
        </p:txBody>
      </p:sp>
      <p:pic>
        <p:nvPicPr>
          <p:cNvPr id="27650" name="Picture 2" descr="D:\Документы библио\Труфанова\Ире\CCF27022015_00010.jpg"/>
          <p:cNvPicPr>
            <a:picLocks noGrp="1" noChangeAspect="1" noChangeArrowheads="1"/>
          </p:cNvPicPr>
          <p:nvPr>
            <p:ph idx="1"/>
          </p:nvPr>
        </p:nvPicPr>
        <p:blipFill>
          <a:blip r:embed="rId2" cstate="print"/>
          <a:srcRect r="40877" b="32548"/>
          <a:stretch>
            <a:fillRect/>
          </a:stretch>
        </p:blipFill>
        <p:spPr bwMode="auto">
          <a:xfrm>
            <a:off x="5286380" y="785794"/>
            <a:ext cx="3357586" cy="4358996"/>
          </a:xfrm>
          <a:prstGeom prst="rect">
            <a:avLst/>
          </a:prstGeom>
          <a:noFill/>
          <a:effectLst>
            <a:reflection blurRad="6350" stA="50000" endA="275" endPos="40000" dist="101600" dir="5400000" sy="-100000" algn="bl" rotWithShape="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mp;Bcy;&amp;lcy;&amp;ocy;&amp;kcy; &amp;Acy;&amp;lcy;&amp;iecy;&amp;kcy;&amp;scy;&amp;acy;&amp;ncy;&amp;dcy;&amp;rcy; &amp;Acy;&amp;lcy;&amp;iecy;&amp;kcy;&amp;scy;&amp;acy;&amp;ncy;&amp;dcy;&amp;rcy;&amp;ocy;&amp;vcy;&amp;icy;&amp;chcy; &quot; &amp;Bcy;&amp;icy;&amp;ocy;&amp;gcy;&amp;rcy;&amp;acy;&amp;fcy;&amp;icy;&amp;icy; &amp;zcy;&amp;ncy;&amp;acy;&amp;mcy;&amp;iecy;&amp;ncy;&amp;icy;&amp;tcy;&amp;ocy;&amp;scy;&amp;tcy;&amp;iecy;&amp;jcy;"/>
          <p:cNvPicPr>
            <a:picLocks noChangeAspect="1" noChangeArrowheads="1"/>
          </p:cNvPicPr>
          <p:nvPr/>
        </p:nvPicPr>
        <p:blipFill>
          <a:blip r:embed="rId2"/>
          <a:srcRect/>
          <a:stretch>
            <a:fillRect/>
          </a:stretch>
        </p:blipFill>
        <p:spPr bwMode="auto">
          <a:xfrm>
            <a:off x="4929190" y="1000108"/>
            <a:ext cx="3714776" cy="4929222"/>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214282" y="1142984"/>
            <a:ext cx="4143404" cy="563231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28 ноября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135 лет</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поэта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Александра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Александровича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Блока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(1880-1921)</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
            </a:r>
            <a:br>
              <a:rPr lang="ru-RU" sz="3600" b="1" dirty="0" smtClean="0">
                <a:ln w="11430"/>
                <a:solidFill>
                  <a:srgbClr val="0070C0"/>
                </a:solidFill>
                <a:effectLst>
                  <a:outerShdw blurRad="50800" dist="39000" dir="5460000" algn="tl">
                    <a:srgbClr val="000000">
                      <a:alpha val="38000"/>
                    </a:srgbClr>
                  </a:outerShdw>
                </a:effectLst>
              </a:rPr>
            </a:br>
            <a:endParaRPr lang="ru-RU" sz="3600" b="1" dirty="0">
              <a:ln w="11430"/>
              <a:solidFill>
                <a:srgbClr val="0070C0"/>
              </a:solidFill>
              <a:effectLst>
                <a:outerShdw blurRad="50800" dist="39000" dir="5460000" algn="tl">
                  <a:srgbClr val="000000">
                    <a:alpha val="38000"/>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mp;Kcy;&amp;acy;&amp;kcy; &amp;ncy;&amp;iecy; &amp;scy;&amp;tcy;&amp;acy;&amp;tcy;&amp;softcy; &amp;Icy;&amp;ocy;&amp;ncy;&amp;ycy;&amp;chcy;&amp;iecy;&amp;mcy; - &amp;Ecy;&amp;lcy;&amp;iecy;&amp;mcy;&amp;iecy;&amp;ncy;&amp;tcy;&amp;acy;&amp;rcy;&amp;ncy;&amp;ocy;, &amp;Vcy;&amp;acy;&amp;tcy;&amp;scy;&amp;ocy;&amp;ncy;"/>
          <p:cNvPicPr>
            <a:picLocks noChangeAspect="1" noChangeArrowheads="1"/>
          </p:cNvPicPr>
          <p:nvPr/>
        </p:nvPicPr>
        <p:blipFill>
          <a:blip r:embed="rId2"/>
          <a:srcRect/>
          <a:stretch>
            <a:fillRect/>
          </a:stretch>
        </p:blipFill>
        <p:spPr bwMode="auto">
          <a:xfrm>
            <a:off x="5143504" y="714356"/>
            <a:ext cx="2911266" cy="4643470"/>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214282" y="928670"/>
            <a:ext cx="4429156" cy="418576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800" b="1" spc="50" dirty="0" smtClean="0">
                <a:ln w="11430"/>
                <a:solidFill>
                  <a:srgbClr val="C00000"/>
                </a:solidFill>
                <a:effectLst>
                  <a:outerShdw blurRad="76200" dist="50800" dir="5400000" algn="tl" rotWithShape="0">
                    <a:srgbClr val="000000">
                      <a:alpha val="65000"/>
                    </a:srgbClr>
                  </a:outerShdw>
                </a:effectLst>
              </a:rPr>
              <a:t>29 января</a:t>
            </a:r>
          </a:p>
          <a:p>
            <a:pPr algn="ctr"/>
            <a:r>
              <a:rPr lang="ru-RU" sz="3800" b="1" spc="50" dirty="0" smtClean="0">
                <a:ln w="11430"/>
                <a:solidFill>
                  <a:srgbClr val="0070C0"/>
                </a:solidFill>
                <a:effectLst>
                  <a:outerShdw blurRad="76200" dist="50800" dir="5400000" algn="tl" rotWithShape="0">
                    <a:srgbClr val="000000">
                      <a:alpha val="65000"/>
                    </a:srgbClr>
                  </a:outerShdw>
                </a:effectLst>
              </a:rPr>
              <a:t>155 лет </a:t>
            </a:r>
          </a:p>
          <a:p>
            <a:pPr algn="ctr"/>
            <a:r>
              <a:rPr lang="ru-RU" sz="3800" b="1" spc="50" dirty="0" smtClean="0">
                <a:ln w="11430"/>
                <a:solidFill>
                  <a:srgbClr val="0070C0"/>
                </a:solidFill>
                <a:effectLst>
                  <a:outerShdw blurRad="76200" dist="50800" dir="5400000" algn="tl" rotWithShape="0">
                    <a:srgbClr val="000000">
                      <a:alpha val="65000"/>
                    </a:srgbClr>
                  </a:outerShdw>
                </a:effectLst>
              </a:rPr>
              <a:t>со дня рождения</a:t>
            </a:r>
          </a:p>
          <a:p>
            <a:pPr algn="ctr"/>
            <a:r>
              <a:rPr lang="ru-RU" sz="3800" b="1" spc="50" dirty="0" smtClean="0">
                <a:ln w="11430"/>
                <a:solidFill>
                  <a:srgbClr val="0070C0"/>
                </a:solidFill>
                <a:effectLst>
                  <a:outerShdw blurRad="76200" dist="50800" dir="5400000" algn="tl" rotWithShape="0">
                    <a:srgbClr val="000000">
                      <a:alpha val="65000"/>
                    </a:srgbClr>
                  </a:outerShdw>
                </a:effectLst>
              </a:rPr>
              <a:t>писателя</a:t>
            </a:r>
          </a:p>
          <a:p>
            <a:pPr algn="ctr"/>
            <a:r>
              <a:rPr lang="ru-RU" sz="3800" b="1" spc="50" dirty="0" smtClean="0">
                <a:ln w="11430"/>
                <a:solidFill>
                  <a:srgbClr val="0070C0"/>
                </a:solidFill>
                <a:effectLst>
                  <a:outerShdw blurRad="76200" dist="50800" dir="5400000" algn="tl" rotWithShape="0">
                    <a:srgbClr val="000000">
                      <a:alpha val="65000"/>
                    </a:srgbClr>
                  </a:outerShdw>
                </a:effectLst>
              </a:rPr>
              <a:t>Антона Павловича Чехова</a:t>
            </a:r>
          </a:p>
          <a:p>
            <a:pPr algn="ctr"/>
            <a:r>
              <a:rPr lang="ru-RU" sz="3800" b="1" spc="50" dirty="0" smtClean="0">
                <a:ln w="11430"/>
                <a:solidFill>
                  <a:srgbClr val="0070C0"/>
                </a:solidFill>
                <a:effectLst>
                  <a:outerShdw blurRad="76200" dist="50800" dir="5400000" algn="tl" rotWithShape="0">
                    <a:srgbClr val="000000">
                      <a:alpha val="65000"/>
                    </a:srgbClr>
                  </a:outerShdw>
                </a:effectLst>
              </a:rPr>
              <a:t>(1860-1904)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322712" cy="1162050"/>
          </a:xfrm>
        </p:spPr>
        <p:txBody>
          <a:bodyPr>
            <a:normAutofit/>
          </a:bodyPr>
          <a:lstStyle/>
          <a:p>
            <a:pPr algn="just"/>
            <a:r>
              <a:rPr lang="ru-RU" sz="1600" dirty="0" smtClean="0"/>
              <a:t>Ш3Р7 Блок А.А. Избранное. </a:t>
            </a:r>
            <a:br>
              <a:rPr lang="ru-RU" sz="1600" dirty="0" smtClean="0"/>
            </a:br>
            <a:r>
              <a:rPr lang="ru-RU" sz="1600" dirty="0" smtClean="0"/>
              <a:t>Б70 Стихотворения и поэмы / А.А. Блок. – М. : «Дет. лит.», 1978. – 191 с.</a:t>
            </a:r>
            <a:endParaRPr lang="ru-RU" sz="1600" dirty="0"/>
          </a:p>
        </p:txBody>
      </p:sp>
      <p:sp>
        <p:nvSpPr>
          <p:cNvPr id="4" name="Текст 3"/>
          <p:cNvSpPr>
            <a:spLocks noGrp="1"/>
          </p:cNvSpPr>
          <p:nvPr>
            <p:ph type="body" sz="half" idx="2"/>
          </p:nvPr>
        </p:nvSpPr>
        <p:spPr>
          <a:xfrm>
            <a:off x="457200" y="1628800"/>
            <a:ext cx="3394720" cy="4497363"/>
          </a:xfrm>
        </p:spPr>
        <p:txBody>
          <a:bodyPr>
            <a:normAutofit lnSpcReduction="10000"/>
          </a:bodyPr>
          <a:lstStyle/>
          <a:p>
            <a:pPr algn="just"/>
            <a:r>
              <a:rPr lang="ru-RU" sz="1600" dirty="0" smtClean="0"/>
              <a:t>Избранные стихотворения А. Блока, вошедшие в этот сборник, распределены по нескольким разделам («Юношеские стихи», «Стихи о любви», «Разные стихотворения», «Стихи о Петербурге, России и революции»). Внутри разделов стихотворения расположены в хронологической последовательности. Отдельно выделены стихи из цикла «Вольные мысли» и поэмы «Соловьиный сад» и «Двенадцать». В сборник вошли четыре извлечения из незаконченной поэмы «Возмездие» («Когда ты загнан и забит…», «Народ и поэт», «Возмездие» и «Два века»). Они были опубликованы самим Блоком отдельно, в качестве самостоятельных произведений.</a:t>
            </a:r>
            <a:endParaRPr lang="ru-RU" sz="1600" dirty="0"/>
          </a:p>
        </p:txBody>
      </p:sp>
      <p:pic>
        <p:nvPicPr>
          <p:cNvPr id="29698" name="Picture 2" descr="D:\Документы библио\Труфанова\Ире\CCF27022015_00001.jpg"/>
          <p:cNvPicPr>
            <a:picLocks noGrp="1" noChangeAspect="1" noChangeArrowheads="1"/>
          </p:cNvPicPr>
          <p:nvPr>
            <p:ph idx="1"/>
          </p:nvPr>
        </p:nvPicPr>
        <p:blipFill>
          <a:blip r:embed="rId2" cstate="print"/>
          <a:srcRect r="40877" b="30088"/>
          <a:stretch>
            <a:fillRect/>
          </a:stretch>
        </p:blipFill>
        <p:spPr bwMode="auto">
          <a:xfrm>
            <a:off x="5076056" y="980728"/>
            <a:ext cx="3067844" cy="45914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682752" cy="1162050"/>
          </a:xfrm>
        </p:spPr>
        <p:txBody>
          <a:bodyPr>
            <a:normAutofit/>
          </a:bodyPr>
          <a:lstStyle/>
          <a:p>
            <a:pPr algn="just"/>
            <a:r>
              <a:rPr lang="ru-RU" sz="1600" dirty="0" smtClean="0"/>
              <a:t>Ш4Р7 Блок А.А. Стихотворения </a:t>
            </a:r>
            <a:br>
              <a:rPr lang="ru-RU" sz="1600" dirty="0" smtClean="0"/>
            </a:br>
            <a:r>
              <a:rPr lang="ru-RU" sz="1600" dirty="0" smtClean="0"/>
              <a:t>Б70 и поэмы / А.А. Блок. – М. : Худож. лит., 1983. – 206 с.</a:t>
            </a:r>
            <a:endParaRPr lang="ru-RU" sz="1600" dirty="0"/>
          </a:p>
        </p:txBody>
      </p:sp>
      <p:sp>
        <p:nvSpPr>
          <p:cNvPr id="4" name="Текст 3"/>
          <p:cNvSpPr>
            <a:spLocks noGrp="1"/>
          </p:cNvSpPr>
          <p:nvPr>
            <p:ph type="body" sz="half" idx="2"/>
          </p:nvPr>
        </p:nvSpPr>
        <p:spPr>
          <a:xfrm>
            <a:off x="457200" y="1700808"/>
            <a:ext cx="3754760" cy="4425355"/>
          </a:xfrm>
        </p:spPr>
        <p:txBody>
          <a:bodyPr>
            <a:normAutofit/>
          </a:bodyPr>
          <a:lstStyle/>
          <a:p>
            <a:pPr algn="just"/>
            <a:r>
              <a:rPr lang="ru-RU" sz="1600" dirty="0" smtClean="0"/>
              <a:t>Избранные стихотворения и поэмы Александра Блока, вошедшие в этот сборник, расположены в хронологической последовательности. В некоторых случаях они помечены двумя датами; вторая дата (в скобках) указывает на время окончательной обработки текста. Извлечения из поэмы «Возмездие» («Когда ты загнан и забит…», «Народ и поэт», «Возмездие», «Два века»), в своё время опубликованные самим Блоком отдельно, в качестве самостоятельных произведений, печатаются по тексту этих публикаций. </a:t>
            </a:r>
            <a:endParaRPr lang="ru-RU" sz="1600" dirty="0"/>
          </a:p>
        </p:txBody>
      </p:sp>
      <p:pic>
        <p:nvPicPr>
          <p:cNvPr id="30722" name="Picture 2" descr="D:\Документы библио\Труфанова\Ире\CCF27022015_00002.jpg"/>
          <p:cNvPicPr>
            <a:picLocks noGrp="1" noChangeAspect="1" noChangeArrowheads="1"/>
          </p:cNvPicPr>
          <p:nvPr>
            <p:ph idx="1"/>
          </p:nvPr>
        </p:nvPicPr>
        <p:blipFill>
          <a:blip r:embed="rId2" cstate="print"/>
          <a:srcRect l="1153" r="45992" b="44851"/>
          <a:stretch>
            <a:fillRect/>
          </a:stretch>
        </p:blipFill>
        <p:spPr bwMode="auto">
          <a:xfrm>
            <a:off x="5286380" y="857232"/>
            <a:ext cx="3000396" cy="4357718"/>
          </a:xfrm>
          <a:prstGeom prst="rect">
            <a:avLst/>
          </a:prstGeom>
          <a:noFill/>
          <a:effectLst>
            <a:reflection blurRad="6350" stA="52000" endA="300" endPos="35000" dir="5400000" sy="-100000" algn="bl" rotWithShape="0"/>
          </a:effectLst>
          <a:scene3d>
            <a:camera prst="perspectiveHeroicExtremeLeftFacing"/>
            <a:lightRig rig="threePt" dir="t"/>
          </a:scene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394720" cy="1162050"/>
          </a:xfrm>
        </p:spPr>
        <p:txBody>
          <a:bodyPr>
            <a:normAutofit/>
          </a:bodyPr>
          <a:lstStyle/>
          <a:p>
            <a:pPr algn="just"/>
            <a:r>
              <a:rPr lang="ru-RU" sz="1600" dirty="0" smtClean="0"/>
              <a:t>Ш4Р7 Блок А.А. Стихотворения. </a:t>
            </a:r>
            <a:br>
              <a:rPr lang="ru-RU" sz="1600" dirty="0" smtClean="0"/>
            </a:br>
            <a:r>
              <a:rPr lang="ru-RU" sz="1600" dirty="0" smtClean="0"/>
              <a:t>Б70 Поэмы. Воспоминания современников / А.А. Блок. – М. : Правда, 1989. – 592 с.</a:t>
            </a:r>
            <a:endParaRPr lang="ru-RU" sz="1600" dirty="0"/>
          </a:p>
        </p:txBody>
      </p:sp>
      <p:sp>
        <p:nvSpPr>
          <p:cNvPr id="4" name="Текст 3"/>
          <p:cNvSpPr>
            <a:spLocks noGrp="1"/>
          </p:cNvSpPr>
          <p:nvPr>
            <p:ph type="body" sz="half" idx="2"/>
          </p:nvPr>
        </p:nvSpPr>
        <p:spPr>
          <a:xfrm>
            <a:off x="457200" y="1628800"/>
            <a:ext cx="3466728" cy="4497363"/>
          </a:xfrm>
        </p:spPr>
        <p:txBody>
          <a:bodyPr>
            <a:normAutofit lnSpcReduction="10000"/>
          </a:bodyPr>
          <a:lstStyle/>
          <a:p>
            <a:pPr algn="just">
              <a:spcBef>
                <a:spcPts val="0"/>
              </a:spcBef>
            </a:pPr>
            <a:r>
              <a:rPr lang="ru-RU" sz="1600" dirty="0" smtClean="0"/>
              <a:t>   В этой книге поместилась лишь небольшая часть того, чем так щедро одарил нас, потомков, величайший поэт </a:t>
            </a:r>
            <a:r>
              <a:rPr lang="en-US" sz="1600" dirty="0" smtClean="0"/>
              <a:t>XX</a:t>
            </a:r>
            <a:r>
              <a:rPr lang="ru-RU" sz="1600" dirty="0" smtClean="0"/>
              <a:t> столетия Александр Блок.</a:t>
            </a:r>
          </a:p>
          <a:p>
            <a:pPr algn="just">
              <a:spcBef>
                <a:spcPts val="0"/>
              </a:spcBef>
            </a:pPr>
            <a:r>
              <a:rPr lang="ru-RU" sz="1600" dirty="0" smtClean="0"/>
              <a:t>   Это прежде всего его лирические произведения и примыкающие поэмы «Возмездие» и «Двенадцать», а также стихотворение «Скифы». </a:t>
            </a:r>
          </a:p>
          <a:p>
            <a:pPr algn="just">
              <a:spcBef>
                <a:spcPts val="0"/>
              </a:spcBef>
            </a:pPr>
            <a:r>
              <a:rPr lang="ru-RU" sz="1600" dirty="0" smtClean="0"/>
              <a:t>   Таким образом, перед нами книга, все части которой связаны между собой «кругом чувств и мыслей», владевших поэтом в разные периоды её создания представляющая собой лирический дневник внутренней жизни поэта, исповедь его души в непрерывном движении, «ибо великие произведения искусства выбираются историей лишь из числа произведений «исповеднического» характера.</a:t>
            </a:r>
            <a:endParaRPr lang="ru-RU" sz="1600" dirty="0"/>
          </a:p>
        </p:txBody>
      </p:sp>
      <p:pic>
        <p:nvPicPr>
          <p:cNvPr id="31746" name="Picture 2" descr="D:\Документы библио\Труфанова\Ире\CCF27022015_00003.jpg"/>
          <p:cNvPicPr>
            <a:picLocks noGrp="1" noChangeAspect="1" noChangeArrowheads="1"/>
          </p:cNvPicPr>
          <p:nvPr>
            <p:ph idx="1"/>
          </p:nvPr>
        </p:nvPicPr>
        <p:blipFill>
          <a:blip r:embed="rId2" cstate="print"/>
          <a:srcRect r="39172" b="31318"/>
          <a:stretch>
            <a:fillRect/>
          </a:stretch>
        </p:blipFill>
        <p:spPr bwMode="auto">
          <a:xfrm>
            <a:off x="5076056" y="535459"/>
            <a:ext cx="3282158" cy="4893805"/>
          </a:xfrm>
          <a:prstGeom prst="rect">
            <a:avLst/>
          </a:prstGeom>
          <a:noFill/>
          <a:effectLst>
            <a:reflection blurRad="6350" stA="50000" endA="300" endPos="38500" dist="50800" dir="5400000" sy="-100000" algn="bl" rotWithShape="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amp;Fcy;&amp;ocy;&amp;tcy;&amp;ocy; :: &amp;Acy;&amp;fcy;&amp;acy;&amp;ncy;&amp;acy;&amp;scy;&amp;icy;&amp;jcy; &amp;Fcy;&amp;iecy;&amp;tcy; (Afanasiy Fet)"/>
          <p:cNvPicPr>
            <a:picLocks noChangeAspect="1" noChangeArrowheads="1"/>
          </p:cNvPicPr>
          <p:nvPr/>
        </p:nvPicPr>
        <p:blipFill>
          <a:blip r:embed="rId2"/>
          <a:srcRect/>
          <a:stretch>
            <a:fillRect/>
          </a:stretch>
        </p:blipFill>
        <p:spPr bwMode="auto">
          <a:xfrm>
            <a:off x="4786314" y="857232"/>
            <a:ext cx="3429024" cy="4684459"/>
          </a:xfrm>
          <a:prstGeom prst="rect">
            <a:avLst/>
          </a:prstGeom>
          <a:noFill/>
          <a:effectLst>
            <a:glow rad="228600">
              <a:schemeClr val="accent3">
                <a:satMod val="175000"/>
                <a:alpha val="40000"/>
              </a:schemeClr>
            </a:glow>
            <a:softEdge rad="127000"/>
          </a:effectLst>
        </p:spPr>
      </p:pic>
      <p:sp>
        <p:nvSpPr>
          <p:cNvPr id="3" name="Прямоугольник 2"/>
          <p:cNvSpPr/>
          <p:nvPr/>
        </p:nvSpPr>
        <p:spPr>
          <a:xfrm>
            <a:off x="285720" y="928670"/>
            <a:ext cx="3929090" cy="507831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rgbClr val="C00000"/>
                </a:solidFill>
                <a:effectLst>
                  <a:outerShdw blurRad="50800" dist="39000" dir="5460000" algn="tl">
                    <a:srgbClr val="000000">
                      <a:alpha val="38000"/>
                    </a:srgbClr>
                  </a:outerShdw>
                </a:effectLst>
              </a:rPr>
              <a:t>5 декабря</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195 лет</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со дня рождения</a:t>
            </a:r>
          </a:p>
          <a:p>
            <a:pPr algn="ctr"/>
            <a:r>
              <a:rPr lang="ru-RU" sz="3600" b="1" dirty="0" smtClean="0">
                <a:ln w="11430"/>
                <a:solidFill>
                  <a:srgbClr val="0070C0"/>
                </a:solidFill>
                <a:effectLst>
                  <a:outerShdw blurRad="50800" dist="39000" dir="5460000" algn="tl">
                    <a:srgbClr val="000000">
                      <a:alpha val="38000"/>
                    </a:srgbClr>
                  </a:outerShdw>
                </a:effectLst>
              </a:rPr>
              <a:t>поэта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Афанасия</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Афанасьевича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Фета</a:t>
            </a:r>
            <a:br>
              <a:rPr lang="ru-RU" sz="3600" b="1" dirty="0" smtClean="0">
                <a:ln w="11430"/>
                <a:solidFill>
                  <a:srgbClr val="0070C0"/>
                </a:solidFill>
                <a:effectLst>
                  <a:outerShdw blurRad="50800" dist="39000" dir="5460000" algn="tl">
                    <a:srgbClr val="000000">
                      <a:alpha val="38000"/>
                    </a:srgbClr>
                  </a:outerShdw>
                </a:effectLst>
              </a:rPr>
            </a:br>
            <a:r>
              <a:rPr lang="ru-RU" sz="3600" b="1" dirty="0" smtClean="0">
                <a:ln w="11430"/>
                <a:solidFill>
                  <a:srgbClr val="0070C0"/>
                </a:solidFill>
                <a:effectLst>
                  <a:outerShdw blurRad="50800" dist="39000" dir="5460000" algn="tl">
                    <a:srgbClr val="000000">
                      <a:alpha val="38000"/>
                    </a:srgbClr>
                  </a:outerShdw>
                </a:effectLst>
              </a:rPr>
              <a:t>(1820-1892)</a:t>
            </a:r>
            <a:br>
              <a:rPr lang="ru-RU" sz="3600" b="1" dirty="0" smtClean="0">
                <a:ln w="11430"/>
                <a:solidFill>
                  <a:srgbClr val="0070C0"/>
                </a:solidFill>
                <a:effectLst>
                  <a:outerShdw blurRad="50800" dist="39000" dir="5460000" algn="tl">
                    <a:srgbClr val="000000">
                      <a:alpha val="38000"/>
                    </a:srgbClr>
                  </a:outerShdw>
                </a:effectLst>
              </a:rPr>
            </a:br>
            <a:endParaRPr lang="ru-RU" sz="3600" b="1" dirty="0">
              <a:ln w="11430"/>
              <a:solidFill>
                <a:srgbClr val="0070C0"/>
              </a:solidFill>
              <a:effectLst>
                <a:outerShdw blurRad="50800" dist="39000" dir="5460000" algn="tl">
                  <a:srgbClr val="000000">
                    <a:alpha val="38000"/>
                  </a:srgbClr>
                </a:outerShdw>
              </a:effectLs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012810"/>
          </a:xfrm>
        </p:spPr>
        <p:txBody>
          <a:bodyPr>
            <a:normAutofit/>
          </a:bodyPr>
          <a:lstStyle/>
          <a:p>
            <a:pPr algn="just"/>
            <a:r>
              <a:rPr lang="ru-RU" sz="1600" dirty="0" smtClean="0"/>
              <a:t>Ш4Р1 Фет А.А. Стихотворения. Ф45 Проза. Письма / А.А. Фет. – М. : Сов. Россия, 1988. – 464 с.</a:t>
            </a:r>
            <a:endParaRPr lang="ru-RU" sz="1600" dirty="0"/>
          </a:p>
        </p:txBody>
      </p:sp>
      <p:sp>
        <p:nvSpPr>
          <p:cNvPr id="4" name="Текст 3"/>
          <p:cNvSpPr>
            <a:spLocks noGrp="1"/>
          </p:cNvSpPr>
          <p:nvPr>
            <p:ph type="body" sz="half" idx="2"/>
          </p:nvPr>
        </p:nvSpPr>
        <p:spPr>
          <a:xfrm>
            <a:off x="457200" y="1571612"/>
            <a:ext cx="3008313" cy="4554551"/>
          </a:xfrm>
        </p:spPr>
        <p:txBody>
          <a:bodyPr>
            <a:normAutofit lnSpcReduction="10000"/>
          </a:bodyPr>
          <a:lstStyle/>
          <a:p>
            <a:pPr algn="just"/>
            <a:r>
              <a:rPr lang="ru-RU" sz="1600" dirty="0" smtClean="0"/>
              <a:t>В книгу включены лучшие поэтические создания Афанасия Фета, от стихов 40-х годов до произведений последних лет, вошедших в сборники «Вечерние огни», а также рассказы, раскрывающие характерные черты Фета-прозаика, в значительной мере автобиографичные, основанные на жизненных впечатлениях и наблюдениях молодого («Каленик», «Дядюшка и двоюродный братец», «Кактус») и зрелого («Вне моды») писателя. Дополняют книгу избранные письма Фета к И. Тургеневу, Я. Полонскому, С. Энгельгардт, А. Олсуфьеву.</a:t>
            </a:r>
            <a:endParaRPr lang="ru-RU" sz="1600" dirty="0"/>
          </a:p>
        </p:txBody>
      </p:sp>
      <p:pic>
        <p:nvPicPr>
          <p:cNvPr id="32770" name="Picture 2" descr="D:\Документы библио\Труфанова\Ире\CCF27022015_00011.jpg"/>
          <p:cNvPicPr>
            <a:picLocks noGrp="1" noChangeAspect="1" noChangeArrowheads="1"/>
          </p:cNvPicPr>
          <p:nvPr>
            <p:ph idx="1"/>
          </p:nvPr>
        </p:nvPicPr>
        <p:blipFill>
          <a:blip r:embed="rId2" cstate="print"/>
          <a:srcRect r="39172" b="31318"/>
          <a:stretch>
            <a:fillRect/>
          </a:stretch>
        </p:blipFill>
        <p:spPr bwMode="auto">
          <a:xfrm>
            <a:off x="5072066" y="610143"/>
            <a:ext cx="3071834" cy="481912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1600" dirty="0" smtClean="0"/>
              <a:t>Ш4Р1 Фет А.А. Стихотворения / Ф45 А.А. Фет. – М. : Худож. лит., 1979. – 319 с.</a:t>
            </a:r>
            <a:endParaRPr lang="ru-RU" sz="1600" dirty="0"/>
          </a:p>
        </p:txBody>
      </p:sp>
      <p:sp>
        <p:nvSpPr>
          <p:cNvPr id="4" name="Текст 3"/>
          <p:cNvSpPr>
            <a:spLocks noGrp="1"/>
          </p:cNvSpPr>
          <p:nvPr>
            <p:ph type="body" sz="half" idx="2"/>
          </p:nvPr>
        </p:nvSpPr>
        <p:spPr>
          <a:xfrm>
            <a:off x="457200" y="1857364"/>
            <a:ext cx="3008313" cy="4268799"/>
          </a:xfrm>
        </p:spPr>
        <p:txBody>
          <a:bodyPr>
            <a:normAutofit/>
          </a:bodyPr>
          <a:lstStyle/>
          <a:p>
            <a:pPr algn="just"/>
            <a:r>
              <a:rPr lang="ru-RU" sz="1600" dirty="0" smtClean="0"/>
              <a:t>В книгу входят избранные стихотворения А.А. Фета за полвека его литературной деятельности. Значение его лирической поэзии огромно. В ней, выразилось «тонкое и верное чутьё» в отношении природы. С необыкновенным мастерством Фет воссоздал мимолетные настроения человека, остро чувствующего красоту мира, радости жизни.</a:t>
            </a:r>
            <a:endParaRPr lang="ru-RU" sz="1600" dirty="0"/>
          </a:p>
        </p:txBody>
      </p:sp>
      <p:pic>
        <p:nvPicPr>
          <p:cNvPr id="33794" name="Picture 2" descr="D:\Документы библио\Труфанова\Ире\CCF27022015_00012.jpg"/>
          <p:cNvPicPr>
            <a:picLocks noGrp="1" noChangeAspect="1" noChangeArrowheads="1"/>
          </p:cNvPicPr>
          <p:nvPr>
            <p:ph idx="1"/>
          </p:nvPr>
        </p:nvPicPr>
        <p:blipFill>
          <a:blip r:embed="rId2" cstate="print"/>
          <a:srcRect r="51107" b="44851"/>
          <a:stretch>
            <a:fillRect/>
          </a:stretch>
        </p:blipFill>
        <p:spPr bwMode="auto">
          <a:xfrm>
            <a:off x="4929190" y="515923"/>
            <a:ext cx="3071834" cy="4413275"/>
          </a:xfrm>
          <a:prstGeom prst="rect">
            <a:avLst/>
          </a:prstGeom>
          <a:noFill/>
          <a:effectLst>
            <a:glow rad="228600">
              <a:schemeClr val="accent2">
                <a:satMod val="175000"/>
                <a:alpha val="40000"/>
              </a:schemeClr>
            </a:glo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757610" cy="1162050"/>
          </a:xfrm>
        </p:spPr>
        <p:txBody>
          <a:bodyPr>
            <a:normAutofit/>
          </a:bodyPr>
          <a:lstStyle/>
          <a:p>
            <a:pPr algn="just"/>
            <a:r>
              <a:rPr lang="ru-RU" sz="1600" dirty="0" smtClean="0"/>
              <a:t>Ш4Р1 Фет А.А. Стихотворения / </a:t>
            </a:r>
            <a:br>
              <a:rPr lang="ru-RU" sz="1600" dirty="0" smtClean="0"/>
            </a:br>
            <a:r>
              <a:rPr lang="ru-RU" sz="1600" dirty="0" smtClean="0"/>
              <a:t>Ф45 А.А. Фет . – М. : Сов. Россия, 1979. – 368 с.</a:t>
            </a:r>
            <a:endParaRPr lang="ru-RU" sz="1600" dirty="0"/>
          </a:p>
        </p:txBody>
      </p:sp>
      <p:sp>
        <p:nvSpPr>
          <p:cNvPr id="4" name="Текст 3"/>
          <p:cNvSpPr>
            <a:spLocks noGrp="1"/>
          </p:cNvSpPr>
          <p:nvPr>
            <p:ph type="body" sz="half" idx="2"/>
          </p:nvPr>
        </p:nvSpPr>
        <p:spPr>
          <a:xfrm>
            <a:off x="457200" y="1435100"/>
            <a:ext cx="3829048" cy="4691063"/>
          </a:xfrm>
        </p:spPr>
        <p:txBody>
          <a:bodyPr>
            <a:normAutofit/>
          </a:bodyPr>
          <a:lstStyle/>
          <a:p>
            <a:pPr algn="just">
              <a:spcBef>
                <a:spcPts val="0"/>
              </a:spcBef>
            </a:pPr>
            <a:r>
              <a:rPr lang="ru-RU" sz="1600" dirty="0" smtClean="0"/>
              <a:t>   В книгу замечательного русского поэта А.А. Фета вошли избранные его лирические стихотворения: «Печальная берёза», «На заре ты её не буди…», «Облаком волнистым», «Шёпот, робкое дыханье…», «Какие-то носятся звуки…», «Муза», «Ярким солнцем в лесу пламенеет костёр…» и другие.</a:t>
            </a:r>
          </a:p>
          <a:p>
            <a:pPr algn="just">
              <a:spcBef>
                <a:spcPts val="0"/>
              </a:spcBef>
            </a:pPr>
            <a:r>
              <a:rPr lang="ru-RU" sz="1600" dirty="0" smtClean="0"/>
              <a:t>   В лирике Фета привлекали такие стороны, которые непосредственно соотнесены с природными, «родовыми» свойствами человека. Тут душа прямо говорит с душой, со всей вселенной, с космосом, с каждой травкой и божьей тварью. Здесь царит мир творчества, полёт духа, расцветает красота. </a:t>
            </a:r>
            <a:endParaRPr lang="ru-RU" sz="1600" dirty="0"/>
          </a:p>
        </p:txBody>
      </p:sp>
      <p:pic>
        <p:nvPicPr>
          <p:cNvPr id="34818" name="Picture 2" descr="D:\Документы библио\Труфанова\Ире\CCF27022015_00013.jpg"/>
          <p:cNvPicPr>
            <a:picLocks noGrp="1" noChangeAspect="1" noChangeArrowheads="1"/>
          </p:cNvPicPr>
          <p:nvPr>
            <p:ph idx="1"/>
          </p:nvPr>
        </p:nvPicPr>
        <p:blipFill>
          <a:blip r:embed="rId2" cstate="print"/>
          <a:srcRect l="1153" r="35762" b="42390"/>
          <a:stretch>
            <a:fillRect/>
          </a:stretch>
        </p:blipFill>
        <p:spPr bwMode="auto">
          <a:xfrm>
            <a:off x="5286380" y="1142984"/>
            <a:ext cx="2985891" cy="4143404"/>
          </a:xfrm>
          <a:prstGeom prst="rect">
            <a:avLst/>
          </a:prstGeom>
          <a:noFill/>
          <a:effectLst>
            <a:outerShdw blurRad="76200" dist="12700" dir="8100000" sy="-23000" kx="800400" algn="br" rotWithShape="0">
              <a:prstClr val="black">
                <a:alpha val="20000"/>
              </a:prstClr>
            </a:outerShdw>
          </a:effectLst>
          <a:scene3d>
            <a:camera prst="perspectiveHeroicExtremeLeftFacing"/>
            <a:lightRig rig="threePt" dir="t"/>
          </a:scene3d>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298562"/>
          </a:xfrm>
        </p:spPr>
        <p:txBody>
          <a:bodyPr>
            <a:normAutofit/>
          </a:bodyPr>
          <a:lstStyle/>
          <a:p>
            <a:pPr algn="just"/>
            <a:r>
              <a:rPr lang="ru-RU" sz="1600" dirty="0" smtClean="0"/>
              <a:t>Ш4Р1 Фет А.А. Воспоминания / Ф45 А.А. Фет. – М. : Правда, 1983. – 496 с.</a:t>
            </a:r>
            <a:endParaRPr lang="ru-RU" sz="1600" dirty="0"/>
          </a:p>
        </p:txBody>
      </p:sp>
      <p:sp>
        <p:nvSpPr>
          <p:cNvPr id="4" name="Текст 3"/>
          <p:cNvSpPr>
            <a:spLocks noGrp="1"/>
          </p:cNvSpPr>
          <p:nvPr>
            <p:ph type="body" sz="half" idx="2"/>
          </p:nvPr>
        </p:nvSpPr>
        <p:spPr>
          <a:xfrm>
            <a:off x="457200" y="2000240"/>
            <a:ext cx="3008313" cy="4125923"/>
          </a:xfrm>
        </p:spPr>
        <p:txBody>
          <a:bodyPr>
            <a:normAutofit/>
          </a:bodyPr>
          <a:lstStyle/>
          <a:p>
            <a:pPr algn="just"/>
            <a:r>
              <a:rPr lang="ru-RU" sz="1600" dirty="0" smtClean="0"/>
              <a:t>В книгу «Воспоминания» вошли мемуары А.А. Фета («Ранние годы моей жизни» и «Мои воспоминания»), которые рисуют яркую картину русской жизни на протяжении почти шести десятилетий и представляют собой источник для изучения жизненного и творческого пути А.А. Фета.</a:t>
            </a:r>
            <a:endParaRPr lang="ru-RU" sz="1600" dirty="0"/>
          </a:p>
        </p:txBody>
      </p:sp>
      <p:pic>
        <p:nvPicPr>
          <p:cNvPr id="35842" name="Picture 2" descr="D:\Документы библио\Труфанова\Ире\CCF27022015_00014.jpg"/>
          <p:cNvPicPr>
            <a:picLocks noGrp="1" noChangeAspect="1" noChangeArrowheads="1"/>
          </p:cNvPicPr>
          <p:nvPr>
            <p:ph idx="1"/>
          </p:nvPr>
        </p:nvPicPr>
        <p:blipFill>
          <a:blip r:embed="rId2" cstate="print"/>
          <a:srcRect r="40877" b="30088"/>
          <a:stretch>
            <a:fillRect/>
          </a:stretch>
        </p:blipFill>
        <p:spPr bwMode="auto">
          <a:xfrm>
            <a:off x="5000628" y="785794"/>
            <a:ext cx="2996976" cy="4911456"/>
          </a:xfrm>
          <a:prstGeom prst="rect">
            <a:avLst/>
          </a:prstGeom>
          <a:noFill/>
          <a:effectLst>
            <a:outerShdw blurRad="152400" dist="317500" dir="5400000" sx="90000" sy="-19000" rotWithShape="0">
              <a:prstClr val="black">
                <a:alpha val="15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898776" cy="1162050"/>
          </a:xfrm>
        </p:spPr>
        <p:txBody>
          <a:bodyPr>
            <a:normAutofit/>
          </a:bodyPr>
          <a:lstStyle/>
          <a:p>
            <a:pPr algn="just"/>
            <a:r>
              <a:rPr lang="ru-RU" sz="1600" dirty="0" smtClean="0"/>
              <a:t>Ш4Р1 Чехов А.П. Повести и </a:t>
            </a:r>
            <a:br>
              <a:rPr lang="ru-RU" sz="1600" dirty="0" smtClean="0"/>
            </a:br>
            <a:r>
              <a:rPr lang="ru-RU" sz="1600" dirty="0" smtClean="0"/>
              <a:t>Ч-56 рассказы / А.П. Чехов. – М.  : Сов. Россия, 1980. – 336 с.</a:t>
            </a:r>
            <a:endParaRPr lang="ru-RU" sz="1600" dirty="0"/>
          </a:p>
        </p:txBody>
      </p:sp>
      <p:sp>
        <p:nvSpPr>
          <p:cNvPr id="4" name="Текст 3"/>
          <p:cNvSpPr>
            <a:spLocks noGrp="1"/>
          </p:cNvSpPr>
          <p:nvPr>
            <p:ph type="body" sz="half" idx="2"/>
          </p:nvPr>
        </p:nvSpPr>
        <p:spPr>
          <a:xfrm>
            <a:off x="457200" y="1628800"/>
            <a:ext cx="3970784" cy="4497363"/>
          </a:xfrm>
        </p:spPr>
        <p:txBody>
          <a:bodyPr>
            <a:normAutofit/>
          </a:bodyPr>
          <a:lstStyle/>
          <a:p>
            <a:pPr algn="just">
              <a:spcBef>
                <a:spcPts val="0"/>
              </a:spcBef>
            </a:pPr>
            <a:r>
              <a:rPr lang="ru-RU" sz="1600" dirty="0" smtClean="0"/>
              <a:t>   В сборник вошли произведения А.П. Чехова конца 80-х и 90-х годов: повести «Огни», «Дуэль», «Палата №6», рассказы «Именины», «Дама с собачкой», «Архиерей» и др. Главный герой произведений А. П. Чехова - рядовой человек со своими каждодневными делами и заботами. Тонкий психолог, мастер подтекста, своеобразно сочетающий юмор и лиризм, Чехов в своих рассказах, повестях и пьесах достигает вершин социального и художественного обобщения. Смысл его творчества был поучителен и важен для читателей всего мира, поскольку говоря о России, Чехов говорил обо всем современном ему человечестве, о его противоречиях и надеждах, о его настоящем и будущем.</a:t>
            </a:r>
          </a:p>
          <a:p>
            <a:pPr algn="just"/>
            <a:endParaRPr lang="ru-RU" sz="1600" dirty="0"/>
          </a:p>
        </p:txBody>
      </p:sp>
      <p:pic>
        <p:nvPicPr>
          <p:cNvPr id="1026" name="Picture 2" descr="D:\Документы библио\Труфанова\Ире\CCF27022015_00015.jpg"/>
          <p:cNvPicPr>
            <a:picLocks noGrp="1" noChangeAspect="1" noChangeArrowheads="1"/>
          </p:cNvPicPr>
          <p:nvPr>
            <p:ph idx="1"/>
          </p:nvPr>
        </p:nvPicPr>
        <p:blipFill>
          <a:blip r:embed="rId2" cstate="print"/>
          <a:srcRect r="38620" b="30088"/>
          <a:stretch>
            <a:fillRect/>
          </a:stretch>
        </p:blipFill>
        <p:spPr bwMode="auto">
          <a:xfrm>
            <a:off x="5357818" y="1142984"/>
            <a:ext cx="3137002" cy="4286988"/>
          </a:xfrm>
          <a:prstGeom prst="rect">
            <a:avLst/>
          </a:prstGeom>
          <a:noFill/>
          <a:scene3d>
            <a:camera prst="perspectiveHeroicExtremeLeftFacing"/>
            <a:lightRig rig="threePt" dir="t"/>
          </a:scene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754760" cy="1162050"/>
          </a:xfrm>
        </p:spPr>
        <p:txBody>
          <a:bodyPr>
            <a:normAutofit/>
          </a:bodyPr>
          <a:lstStyle/>
          <a:p>
            <a:pPr algn="just"/>
            <a:r>
              <a:rPr lang="ru-RU" sz="1600" dirty="0" smtClean="0"/>
              <a:t>Ш4Р1 Чехов А. П. О любви: рассказы и</a:t>
            </a:r>
            <a:br>
              <a:rPr lang="ru-RU" sz="1600" dirty="0" smtClean="0"/>
            </a:br>
            <a:r>
              <a:rPr lang="ru-RU" sz="1600" dirty="0" smtClean="0"/>
              <a:t>Ч56 повести / А. П. Чехов. – М. : Советская Россия, 1991. – 384 с. : ил.</a:t>
            </a:r>
            <a:endParaRPr lang="ru-RU" sz="1600" dirty="0"/>
          </a:p>
        </p:txBody>
      </p:sp>
      <p:sp>
        <p:nvSpPr>
          <p:cNvPr id="4" name="Текст 3"/>
          <p:cNvSpPr>
            <a:spLocks noGrp="1"/>
          </p:cNvSpPr>
          <p:nvPr>
            <p:ph type="body" sz="half" idx="2"/>
          </p:nvPr>
        </p:nvSpPr>
        <p:spPr>
          <a:xfrm>
            <a:off x="457200" y="1628800"/>
            <a:ext cx="3754760" cy="4497363"/>
          </a:xfrm>
        </p:spPr>
        <p:txBody>
          <a:bodyPr/>
          <a:lstStyle/>
          <a:p>
            <a:pPr algn="just">
              <a:spcBef>
                <a:spcPts val="0"/>
              </a:spcBef>
            </a:pPr>
            <a:r>
              <a:rPr lang="ru-RU" sz="1600" dirty="0" smtClean="0"/>
              <a:t>   Книгу составили широко известные произведения А. П. Чехова, проницательного художника и знатока самого сокровенного в тайниках человеческой души.</a:t>
            </a:r>
          </a:p>
          <a:p>
            <a:pPr algn="just">
              <a:spcBef>
                <a:spcPts val="0"/>
              </a:spcBef>
            </a:pPr>
            <a:r>
              <a:rPr lang="ru-RU" sz="1600" dirty="0" smtClean="0"/>
              <a:t>   Жизнь чеховских героев, существующих в потоке "серых буден", озаряется светом настоящей любви. Но мир с его обыденным представлением о добропорядочности против их чувств, возникших слишком поздно.</a:t>
            </a:r>
          </a:p>
          <a:p>
            <a:pPr algn="just">
              <a:spcBef>
                <a:spcPts val="0"/>
              </a:spcBef>
            </a:pPr>
            <a:r>
              <a:rPr lang="ru-RU" sz="1600" dirty="0" smtClean="0"/>
              <a:t>   Не находя в себе сил противостоять сложившейся ситуации, они страдают со всей искренностью любящего сердца. Но остаются счастливыми лишь благодаря своей способности любить. </a:t>
            </a:r>
          </a:p>
          <a:p>
            <a:endParaRPr lang="ru-RU" dirty="0"/>
          </a:p>
        </p:txBody>
      </p:sp>
      <p:pic>
        <p:nvPicPr>
          <p:cNvPr id="2050" name="Picture 2" descr="D:\Документы библио\Труфанова\Ире\CCF27022015_00016.jpg"/>
          <p:cNvPicPr>
            <a:picLocks noGrp="1" noChangeAspect="1" noChangeArrowheads="1"/>
          </p:cNvPicPr>
          <p:nvPr>
            <p:ph idx="1"/>
          </p:nvPr>
        </p:nvPicPr>
        <p:blipFill>
          <a:blip r:embed="rId2" cstate="print"/>
          <a:srcRect r="40877" b="30088"/>
          <a:stretch>
            <a:fillRect/>
          </a:stretch>
        </p:blipFill>
        <p:spPr bwMode="auto">
          <a:xfrm>
            <a:off x="5357818" y="857232"/>
            <a:ext cx="2786082" cy="4448769"/>
          </a:xfrm>
          <a:prstGeom prst="rect">
            <a:avLst/>
          </a:prstGeom>
          <a:noFill/>
          <a:effectLst>
            <a:reflection blurRad="6350" stA="50000" endA="300" endPos="38500" dist="508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4042792" cy="851694"/>
          </a:xfrm>
        </p:spPr>
        <p:txBody>
          <a:bodyPr>
            <a:normAutofit/>
          </a:bodyPr>
          <a:lstStyle/>
          <a:p>
            <a:pPr algn="just"/>
            <a:r>
              <a:rPr lang="ru-RU" sz="1600" dirty="0" smtClean="0"/>
              <a:t>Ш4Р1 Чехов А. П. В сумерках / А. П.</a:t>
            </a:r>
            <a:br>
              <a:rPr lang="ru-RU" sz="1600" dirty="0" smtClean="0"/>
            </a:br>
            <a:r>
              <a:rPr lang="ru-RU" sz="1600" dirty="0" smtClean="0"/>
              <a:t>Ч56    </a:t>
            </a:r>
            <a:r>
              <a:rPr lang="ru-RU" sz="1600" dirty="0" smtClean="0"/>
              <a:t>Чехов. – М. : Наука, 1986. – 576 с.</a:t>
            </a:r>
            <a:endParaRPr lang="ru-RU" sz="1600" dirty="0"/>
          </a:p>
        </p:txBody>
      </p:sp>
      <p:sp>
        <p:nvSpPr>
          <p:cNvPr id="4" name="Текст 3"/>
          <p:cNvSpPr>
            <a:spLocks noGrp="1"/>
          </p:cNvSpPr>
          <p:nvPr>
            <p:ph type="body" sz="half" idx="2"/>
          </p:nvPr>
        </p:nvSpPr>
        <p:spPr>
          <a:xfrm>
            <a:off x="457200" y="1435100"/>
            <a:ext cx="4186808" cy="4691063"/>
          </a:xfrm>
        </p:spPr>
        <p:txBody>
          <a:bodyPr>
            <a:noAutofit/>
          </a:bodyPr>
          <a:lstStyle/>
          <a:p>
            <a:pPr algn="just"/>
            <a:r>
              <a:rPr lang="ru-RU" sz="1600" dirty="0" smtClean="0"/>
              <a:t>Очень подходящее заглавие выбрал Чехов для маленького сборника своих рассказов. В целом они действительно напоминают сумерки, когда замирающий свет не дает глазу резких контуров и определенных красок, когда эта своеобразная незаконченность образов, оборванность перспектив, смутность освещения вызывают в вас странное, хотя и всем знакомое чувство тихой, ленивой и в конце концов приятной грусти. Небольшая книжка рассказов А. П. Чехова заметно выделяется по своим литературным достоинствам из массы произведений современной беллетристики. Шестнадцать маленьких очерков, помещенных в этом сборнике, обнаруживают в авторе дарование, не лишенное свежести и некоторой оригинальности.</a:t>
            </a:r>
            <a:endParaRPr lang="ru-RU" sz="1600" dirty="0"/>
          </a:p>
        </p:txBody>
      </p:sp>
      <p:pic>
        <p:nvPicPr>
          <p:cNvPr id="3074" name="Picture 2" descr="D:\Документы библио\Труфанова\Ире\CCF27022015_00017.jpg"/>
          <p:cNvPicPr>
            <a:picLocks noGrp="1" noChangeAspect="1" noChangeArrowheads="1"/>
          </p:cNvPicPr>
          <p:nvPr>
            <p:ph idx="1"/>
          </p:nvPr>
        </p:nvPicPr>
        <p:blipFill>
          <a:blip r:embed="rId2" cstate="print"/>
          <a:srcRect r="49402" b="43620"/>
          <a:stretch>
            <a:fillRect/>
          </a:stretch>
        </p:blipFill>
        <p:spPr bwMode="auto">
          <a:xfrm>
            <a:off x="5500694" y="1214422"/>
            <a:ext cx="2928958" cy="4118095"/>
          </a:xfrm>
          <a:prstGeom prst="rect">
            <a:avLst/>
          </a:prstGeom>
          <a:noFill/>
          <a:effectLst>
            <a:glow rad="228600">
              <a:schemeClr val="accent4">
                <a:satMod val="175000"/>
                <a:alpha val="40000"/>
              </a:schemeClr>
            </a:glo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970784" cy="1162050"/>
          </a:xfrm>
        </p:spPr>
        <p:txBody>
          <a:bodyPr>
            <a:normAutofit/>
          </a:bodyPr>
          <a:lstStyle/>
          <a:p>
            <a:pPr algn="just"/>
            <a:r>
              <a:rPr lang="ru-RU" sz="1600" dirty="0" smtClean="0"/>
              <a:t>Ш4Р1 Чехов А. П. Сочинения: В 2-х т. Т. 1.</a:t>
            </a:r>
            <a:br>
              <a:rPr lang="ru-RU" sz="1600" dirty="0" smtClean="0"/>
            </a:br>
            <a:r>
              <a:rPr lang="ru-RU" sz="1600" dirty="0" smtClean="0"/>
              <a:t> Ч56 Повести; Рассказы 1880-1894 / А. П. Чехов. – М. : Художественная литература, 1982. – 448 с.</a:t>
            </a:r>
            <a:endParaRPr lang="ru-RU" sz="1600" dirty="0"/>
          </a:p>
        </p:txBody>
      </p:sp>
      <p:sp>
        <p:nvSpPr>
          <p:cNvPr id="4" name="Текст 3"/>
          <p:cNvSpPr>
            <a:spLocks noGrp="1"/>
          </p:cNvSpPr>
          <p:nvPr>
            <p:ph type="body" sz="half" idx="2"/>
          </p:nvPr>
        </p:nvSpPr>
        <p:spPr>
          <a:xfrm>
            <a:off x="457200" y="1700808"/>
            <a:ext cx="3970784" cy="4425355"/>
          </a:xfrm>
        </p:spPr>
        <p:txBody>
          <a:bodyPr>
            <a:noAutofit/>
          </a:bodyPr>
          <a:lstStyle/>
          <a:p>
            <a:pPr algn="just"/>
            <a:r>
              <a:rPr lang="ru-RU" sz="1600" dirty="0" smtClean="0"/>
              <a:t>В первый том двухтомника А. П. Чехова вошли его рассказы и повести 1880-1894 годов. («Радость», «Унтер Пришибеев», «Палата №6», "Шведская спичка", "Верочка", "Счастье", "Спать хочется", "Страх", "Шампанское", "Драма", "Враги", "Володя большой и Володя маленький» и многие другие. Антон Павлович Чехов - замечательный русский писатель, создатель ярких запоминающихся образов, тонкий психолог, мастер подтекста, своеобразно сочетающий юмор и лиризм. Его творческое наследие, в которое вошли любимые читателями во всем мире прозаические и драматические произведения писателя, оказало огромное влияние на развитие литературы и театрального искусства XX века.</a:t>
            </a:r>
            <a:endParaRPr lang="ru-RU" sz="1600" dirty="0"/>
          </a:p>
        </p:txBody>
      </p:sp>
      <p:pic>
        <p:nvPicPr>
          <p:cNvPr id="4098" name="Picture 2" descr="D:\Документы библио\Труфанова\Ире\CCF27022015_00018.jpg"/>
          <p:cNvPicPr>
            <a:picLocks noGrp="1" noChangeAspect="1" noChangeArrowheads="1"/>
          </p:cNvPicPr>
          <p:nvPr>
            <p:ph idx="1"/>
          </p:nvPr>
        </p:nvPicPr>
        <p:blipFill>
          <a:blip r:embed="rId2" cstate="print"/>
          <a:srcRect r="22122" b="10404"/>
          <a:stretch>
            <a:fillRect/>
          </a:stretch>
        </p:blipFill>
        <p:spPr bwMode="auto">
          <a:xfrm>
            <a:off x="5715008" y="857232"/>
            <a:ext cx="2782270" cy="4436134"/>
          </a:xfrm>
          <a:prstGeom prst="rect">
            <a:avLst/>
          </a:prstGeom>
          <a:noFill/>
          <a:scene3d>
            <a:camera prst="perspectiveHeroicExtremeLeftFacing"/>
            <a:lightRig rig="threePt" dir="t"/>
          </a:scene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amp;Mcy;&amp;ucy;&amp;ncy;&amp;icy;&amp;tscy;&amp;icy;&amp;pcy;&amp;acy;&amp;lcy;&amp;softcy;&amp;ncy;&amp;ocy;&amp;iecy; &amp;bcy;&amp;yucy;&amp;dcy;&amp;zhcy;&amp;iecy;&amp;tcy;&amp;ncy;&amp;ocy;&amp;iecy; &amp;ocy;&amp;bcy;&amp;rcy;&amp;acy;&amp;zcy;&amp;ocy;&amp;vcy;&amp;acy;&amp;tcy;&amp;iecy;&amp;lcy;&amp;softcy;&amp;ncy;&amp;ocy;&amp;iecy; &amp;ucy;&amp;chcy;&amp;rcy;&amp;iecy;&amp;zhcy;&amp;dcy;&amp;iecy;&amp;ncy;&amp;icy;&amp;iecy; &amp;scy;&amp;rcy;&amp;iecy;&amp;dcy;&amp;ncy;&amp;yacy;&amp;yacy; &amp;ocy;&amp;bcy;&amp;shchcy;&amp;iecy;&amp;ocy;&amp;bcy;&amp;rcy;&amp;acy;&amp;zcy;&amp;ocy;&amp;vcy;&amp;acy;&amp;tcy;&amp;iecy;&amp;lcy;&amp;softcy;&amp;ncy;&amp;acy;&amp;yacy; &amp;shcy;&amp;kcy;&amp;ocy;&amp;lcy;&amp;acy; 61 - &amp;Ocy;&amp;fcy;&amp;icy;&amp;tscy;&amp;icy;&amp;acy;&amp;lcy;&amp;softcy;&amp;ncy;&amp;ycy;&amp;jcy; &amp;scy;&amp;acy;&amp;jcy;&amp;tcy;"/>
          <p:cNvPicPr>
            <a:picLocks noChangeAspect="1" noChangeArrowheads="1"/>
          </p:cNvPicPr>
          <p:nvPr/>
        </p:nvPicPr>
        <p:blipFill>
          <a:blip r:embed="rId2"/>
          <a:srcRect/>
          <a:stretch>
            <a:fillRect/>
          </a:stretch>
        </p:blipFill>
        <p:spPr bwMode="auto">
          <a:xfrm>
            <a:off x="5357818" y="785794"/>
            <a:ext cx="3286148" cy="4643470"/>
          </a:xfrm>
          <a:prstGeom prst="rect">
            <a:avLst/>
          </a:prstGeom>
          <a:noFill/>
          <a:effectLst>
            <a:glow rad="228600">
              <a:schemeClr val="accent3">
                <a:satMod val="175000"/>
                <a:alpha val="40000"/>
              </a:schemeClr>
            </a:glow>
            <a:softEdge rad="127000"/>
          </a:effectLst>
        </p:spPr>
      </p:pic>
      <p:sp>
        <p:nvSpPr>
          <p:cNvPr id="4" name="Прямоугольник 3"/>
          <p:cNvSpPr/>
          <p:nvPr/>
        </p:nvSpPr>
        <p:spPr>
          <a:xfrm>
            <a:off x="214282" y="1285860"/>
            <a:ext cx="4572032"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solidFill>
                  <a:srgbClr val="C00000"/>
                </a:solidFill>
                <a:effectLst>
                  <a:outerShdw blurRad="76200" dist="50800" dir="5400000" algn="tl" rotWithShape="0">
                    <a:srgbClr val="000000">
                      <a:alpha val="65000"/>
                    </a:srgbClr>
                  </a:outerShdw>
                </a:effectLst>
              </a:rPr>
              <a:t>10 февраля</a:t>
            </a: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r>
            <a:b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125 лет</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со дня рождения </a:t>
            </a:r>
          </a:p>
          <a:p>
            <a:pPr algn="ctr"/>
            <a:r>
              <a:rPr lang="ru-RU" sz="3600" b="1" spc="50" dirty="0" smtClean="0">
                <a:ln w="11430"/>
                <a:solidFill>
                  <a:srgbClr val="0070C0"/>
                </a:solidFill>
                <a:effectLst>
                  <a:outerShdw blurRad="76200" dist="50800" dir="5400000" algn="tl" rotWithShape="0">
                    <a:srgbClr val="000000">
                      <a:alpha val="65000"/>
                    </a:srgbClr>
                  </a:outerShdw>
                </a:effectLst>
              </a:rPr>
              <a:t>писателя и поэта</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Бориса Леонидовича</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Пастернака</a:t>
            </a:r>
            <a:br>
              <a:rPr lang="ru-RU" sz="3600" b="1" spc="50" dirty="0" smtClean="0">
                <a:ln w="11430"/>
                <a:solidFill>
                  <a:srgbClr val="0070C0"/>
                </a:solidFill>
                <a:effectLst>
                  <a:outerShdw blurRad="76200" dist="50800" dir="5400000" algn="tl" rotWithShape="0">
                    <a:srgbClr val="000000">
                      <a:alpha val="65000"/>
                    </a:srgbClr>
                  </a:outerShdw>
                </a:effectLst>
              </a:rPr>
            </a:br>
            <a:r>
              <a:rPr lang="ru-RU" sz="3600" b="1" spc="50" dirty="0" smtClean="0">
                <a:ln w="11430"/>
                <a:solidFill>
                  <a:srgbClr val="0070C0"/>
                </a:solidFill>
                <a:effectLst>
                  <a:outerShdw blurRad="76200" dist="50800" dir="5400000" algn="tl" rotWithShape="0">
                    <a:srgbClr val="000000">
                      <a:alpha val="65000"/>
                    </a:srgbClr>
                  </a:outerShdw>
                </a:effectLst>
              </a:rPr>
              <a:t>(1890-1960)</a:t>
            </a:r>
            <a:br>
              <a:rPr lang="ru-RU" sz="3600" b="1" spc="50" dirty="0" smtClean="0">
                <a:ln w="11430"/>
                <a:solidFill>
                  <a:srgbClr val="0070C0"/>
                </a:solidFill>
                <a:effectLst>
                  <a:outerShdw blurRad="76200" dist="50800" dir="5400000" algn="tl" rotWithShape="0">
                    <a:srgbClr val="000000">
                      <a:alpha val="65000"/>
                    </a:srgbClr>
                  </a:outerShdw>
                </a:effectLst>
              </a:rPr>
            </a:br>
            <a:endParaRPr lang="ru-RU" sz="3600" b="1" spc="50" dirty="0">
              <a:ln w="11430"/>
              <a:solidFill>
                <a:srgbClr val="0070C0"/>
              </a:solidFill>
              <a:effectLst>
                <a:outerShdw blurRad="76200" dist="50800" dir="5400000" algn="tl" rotWithShape="0">
                  <a:srgbClr val="000000">
                    <a:alpha val="65000"/>
                  </a:srgbClr>
                </a:outerShdw>
              </a:effectLst>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807</TotalTime>
  <Words>3935</Words>
  <Application>Microsoft Office PowerPoint</Application>
  <PresentationFormat>Экран (4:3)</PresentationFormat>
  <Paragraphs>123</Paragraphs>
  <Slides>47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47</vt:i4>
      </vt:variant>
    </vt:vector>
  </HeadingPairs>
  <TitlesOfParts>
    <vt:vector size="48" baseType="lpstr">
      <vt:lpstr>Тема Office</vt:lpstr>
      <vt:lpstr>Презентация PowerPoint</vt:lpstr>
      <vt:lpstr>2015 год- Год литературы в России</vt:lpstr>
      <vt:lpstr>Январь – Чехов А.П. – 155 лет Февраль – Пастернак Б.Л. – 125 лет Май – Шолохов М.А. – 110лет Июнь – Твардовский А.Т. – 105 лет Сентябрь – Куприн А.И. – 145 лет Октябрь – Есенин С.А. – 120 лет                   Бунин И.А. – 145 лет Ноябрь – Блок А.А. – 135 лет Декабрь – Фет А.А. – 195 лет</vt:lpstr>
      <vt:lpstr>Презентация PowerPoint</vt:lpstr>
      <vt:lpstr>Ш4Р1 Чехов А.П. Повести и  Ч-56 рассказы / А.П. Чехов. – М.  : Сов. Россия, 1980. – 336 с.</vt:lpstr>
      <vt:lpstr>Ш4Р1 Чехов А. П. О любви: рассказы и Ч56 повести / А. П. Чехов. – М. : Советская Россия, 1991. – 384 с. : ил.</vt:lpstr>
      <vt:lpstr>Ш4Р1 Чехов А. П. В сумерках / А. П. Ч56    Чехов. – М. : Наука, 1986. – 576 с.</vt:lpstr>
      <vt:lpstr>Ш4Р1 Чехов А. П. Сочинения: В 2-х т. Т. 1.  Ч56 Повести; Рассказы 1880-1894 / А. П. Чехов. – М. : Художественная литература, 1982. – 448 с.</vt:lpstr>
      <vt:lpstr>Презентация PowerPoint</vt:lpstr>
      <vt:lpstr>Ш4Р7 Пастернак Б.Л. Стихотворения / П19 Б.Л. Пастернак. – М. : Мол. гвардия, 1990. – 222 с.</vt:lpstr>
      <vt:lpstr>Ш4Р7 Пастернак Б.Л. Стихотворения и поэмы /  П19  Б.Л. Пастернак.  - М. : Худож. лит., 1988. – 511 с.</vt:lpstr>
      <vt:lpstr>Ш4Р7 Пастернак Б. Избранное. В 2  П19 кн. Кн.  1. Стихотворения и поэмы / Б. Пастернак. – М. : Просвещение, 1991. – 255 с.</vt:lpstr>
      <vt:lpstr>Ш4Р7 Пастернак Б.Л. Доктор  П19 Живаго: роман / Б.Л. Пастернак. – М. : Сов. Россия, 1989. – 640 с.</vt:lpstr>
      <vt:lpstr>Презентация PowerPoint</vt:lpstr>
      <vt:lpstr>Ш6Р7 Шолохов М.А. Судьба  Ш78  человека : рассказы / М.А. Шолохов. – М. : Сов. Россия, 1983. – 128 с.</vt:lpstr>
      <vt:lpstr>Ш4Р7 Шолохов М.А. Рассказы /  Ш78 М.А. Шолохов. – М. : «Моск. рабочий», 1978. – 256 с.</vt:lpstr>
      <vt:lpstr>    Ш6Р7 Шолохов М.А. Тихий Дон:  Ш78 роман. В 4 ч. Ч. 1. / М.А. Шолохов. – Воронеж : Центр.-Чернозем. кн. изд-во, 1984. – 366 с.</vt:lpstr>
      <vt:lpstr>Ш4Р7 Шолохов М.А. Поднятая  Ш78 целина: роман. В 2-х кн. / М.А. Шолохов. – М. : Худож. лит., 1989. – 703 с.</vt:lpstr>
      <vt:lpstr>Презентация PowerPoint</vt:lpstr>
      <vt:lpstr>Ш4Р6 Твардовский А.Т.  Т26 Стихотворения; поэмы / А.Т. Твардовский. – М. : Худож. лит., 1984. – 559 с.</vt:lpstr>
      <vt:lpstr>Ш4Р7 Твардовский А.Т. Из  Т26 ранних стихотворений / А.Т. Твардовский. – М. : Советский писатель, 1987. – 272 с.</vt:lpstr>
      <vt:lpstr>Ш4Р7 Твардовский А.Т. Поэмы  Т26 / А.Т. Твардовский. – М. : Советский писатель, 1988. – 768 с.</vt:lpstr>
      <vt:lpstr>Ш4Р6 Твардовский А.Т.  Т26 Василий Тёркин: поэма / А.Т. Твардовский. – М. : Современник, 1985. – 199 с.</vt:lpstr>
      <vt:lpstr>Презентация PowerPoint</vt:lpstr>
      <vt:lpstr>Ш4Р1 Куприн А.И. Яма: повесть К92 / А.И. Куприн. – М. : Худож. лит., 1993. – 288 с.</vt:lpstr>
      <vt:lpstr>Ш4Р1 Куприн А. Избранные К92 произведения / А. Куприн. – М. : Современный писатель, 1993. – 384 с.</vt:lpstr>
      <vt:lpstr>Ш4Р1 Куприн А.И. Повести и К92 рассказы / А.И. Куприн. – М. : Сов. Россия, 1987. – 416 с.</vt:lpstr>
      <vt:lpstr>Ш4Р1  Куприн А.И. Поединок /  К92 А.И. Куприн. – М. : Худож. лит., 1983. – 280 с. </vt:lpstr>
      <vt:lpstr>Презентация PowerPoint</vt:lpstr>
      <vt:lpstr>Ш4Р7 Есенин С.А. Снежные ветры: Е82 стихотворения, поэмы / С.А. Есенин –М. : Сов. Россия, 1985. - 240 с.</vt:lpstr>
      <vt:lpstr>Ш6Р7 Есенин С.А. Стихотворения и  Е82 поэмы / С.А. Есенин. – М. : Советская Россия, 1985. – 272 с.</vt:lpstr>
      <vt:lpstr>Ш4Р6 Есенин С.А. Собрание  Е82 стихотворений. Т. 3: репринтное воспроизведение издания 1926 г. / С.А. Есенин. – М. : ТОО «Кузнецкий мост», ГФ «Полиграф ресурсы», 1994. – 198 с.</vt:lpstr>
      <vt:lpstr>Ш4Р6 Есенин С.А. Собрание сочинений:  Е82 В 2т. Т.2. Стихотворения. Проза. Статьи. Письма / С.А. Есенин. –М. : Советская Россия: Современник, 1990. – 384 с.</vt:lpstr>
      <vt:lpstr>Презентация PowerPoint</vt:lpstr>
      <vt:lpstr>Ш4Р1 Бунин И.А. Солнечный  Б91удар: рассказы / И.А. Бунин. – Ю. – С. : Малое предприятие «Надежда – 1», 1992. – 470 с.</vt:lpstr>
      <vt:lpstr>Ш4Р1 Бунин И.А. Сочинения. В  Б91 3-х т. Т. 2. Повести и рассказы. 1914-1930. /И.А. Бунин. – М. : Худож. лит., 1982. – 558 с.</vt:lpstr>
      <vt:lpstr>Ш4Р1 Бунин И.А. Тёмные аллеи  Б91 / И.А. Бунин. – М. : Худож. лит., 1991. – 252 с.</vt:lpstr>
      <vt:lpstr>Ш4Р1 Бунин И.А. Деревня;  Б91 Повести и рассказы / И.А. Бунин. – М. : Худож. лит., 1990. – 319 с.</vt:lpstr>
      <vt:lpstr>Презентация PowerPoint</vt:lpstr>
      <vt:lpstr>Ш3Р7 Блок А.А. Избранное.  Б70 Стихотворения и поэмы / А.А. Блок. – М. : «Дет. лит.», 1978. – 191 с.</vt:lpstr>
      <vt:lpstr>Ш4Р7 Блок А.А. Стихотворения  Б70 и поэмы / А.А. Блок. – М. : Худож. лит., 1983. – 206 с.</vt:lpstr>
      <vt:lpstr>Ш4Р7 Блок А.А. Стихотворения.  Б70 Поэмы. Воспоминания современников / А.А. Блок. – М. : Правда, 1989. – 592 с.</vt:lpstr>
      <vt:lpstr>Презентация PowerPoint</vt:lpstr>
      <vt:lpstr>Ш4Р1 Фет А.А. Стихотворения. Ф45 Проза. Письма / А.А. Фет. – М. : Сов. Россия, 1988. – 464 с.</vt:lpstr>
      <vt:lpstr>Ш4Р1 Фет А.А. Стихотворения / Ф45 А.А. Фет. – М. : Худож. лит., 1979. – 319 с.</vt:lpstr>
      <vt:lpstr>Ш4Р1 Фет А.А. Стихотворения /  Ф45 А.А. Фет . – М. : Сов. Россия, 1979. – 368 с.</vt:lpstr>
      <vt:lpstr>Ш4Р1 Фет А.А. Воспоминания / Ф45 А.А. Фет. – М. : Правда, 1983. – 496 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cp:lastModifiedBy>Антоненко Лариса Валентиновн</cp:lastModifiedBy>
  <cp:revision>135</cp:revision>
  <dcterms:modified xsi:type="dcterms:W3CDTF">2015-03-11T09:26:38Z</dcterms:modified>
</cp:coreProperties>
</file>